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1" r:id="rId1"/>
    <p:sldMasterId id="2147483807" r:id="rId2"/>
    <p:sldMasterId id="2147483831" r:id="rId3"/>
    <p:sldMasterId id="2147483891" r:id="rId4"/>
    <p:sldMasterId id="2147483903" r:id="rId5"/>
  </p:sldMasterIdLst>
  <p:notesMasterIdLst>
    <p:notesMasterId r:id="rId30"/>
  </p:notesMasterIdLst>
  <p:handoutMasterIdLst>
    <p:handoutMasterId r:id="rId31"/>
  </p:handoutMasterIdLst>
  <p:sldIdLst>
    <p:sldId id="292" r:id="rId6"/>
    <p:sldId id="294" r:id="rId7"/>
    <p:sldId id="306" r:id="rId8"/>
    <p:sldId id="307" r:id="rId9"/>
    <p:sldId id="309" r:id="rId10"/>
    <p:sldId id="310" r:id="rId11"/>
    <p:sldId id="299" r:id="rId12"/>
    <p:sldId id="264" r:id="rId13"/>
    <p:sldId id="270" r:id="rId14"/>
    <p:sldId id="269" r:id="rId15"/>
    <p:sldId id="267" r:id="rId16"/>
    <p:sldId id="321" r:id="rId17"/>
    <p:sldId id="322" r:id="rId18"/>
    <p:sldId id="273" r:id="rId19"/>
    <p:sldId id="274" r:id="rId20"/>
    <p:sldId id="275" r:id="rId21"/>
    <p:sldId id="276" r:id="rId22"/>
    <p:sldId id="313" r:id="rId23"/>
    <p:sldId id="314" r:id="rId24"/>
    <p:sldId id="317" r:id="rId25"/>
    <p:sldId id="318" r:id="rId26"/>
    <p:sldId id="319" r:id="rId27"/>
    <p:sldId id="288" r:id="rId28"/>
    <p:sldId id="312" r:id="rId29"/>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B77"/>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6" autoAdjust="0"/>
    <p:restoredTop sz="71410" autoAdjust="0"/>
  </p:normalViewPr>
  <p:slideViewPr>
    <p:cSldViewPr snapToGrid="0">
      <p:cViewPr varScale="1">
        <p:scale>
          <a:sx n="50" d="100"/>
          <a:sy n="50" d="100"/>
        </p:scale>
        <p:origin x="1572"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r>
              <a:rPr lang="en-GB" smtClean="0"/>
              <a:t>OFFICIAL
</a:t>
            </a:r>
            <a:endParaRPr lang="en-GB" dirty="0"/>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00537B05-8FD9-4F6B-A225-02737497E7B3}" type="datetimeFigureOut">
              <a:rPr lang="en-GB" smtClean="0"/>
              <a:t>10/05/2022</a:t>
            </a:fld>
            <a:endParaRPr lang="en-GB" dirty="0"/>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r>
              <a:rPr lang="en-GB" smtClean="0"/>
              <a:t>
OFFICIAL</a:t>
            </a:r>
            <a:endParaRPr lang="en-GB" dirty="0"/>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729C33C4-EB8B-4DEF-943B-AAB5B595C82C}" type="slidenum">
              <a:rPr lang="en-GB" smtClean="0"/>
              <a:t>‹#›</a:t>
            </a:fld>
            <a:endParaRPr lang="en-GB" dirty="0"/>
          </a:p>
        </p:txBody>
      </p:sp>
    </p:spTree>
    <p:extLst>
      <p:ext uri="{BB962C8B-B14F-4D97-AF65-F5344CB8AC3E}">
        <p14:creationId xmlns:p14="http://schemas.microsoft.com/office/powerpoint/2010/main" val="1896985362"/>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r>
              <a:rPr lang="en-GB" smtClean="0"/>
              <a:t>OFFICIAL
</a:t>
            </a:r>
            <a:endParaRPr lang="en-GB" dirty="0"/>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696B447B-79EB-4B05-B85A-34EB8D12D821}" type="datetimeFigureOut">
              <a:rPr lang="en-GB" smtClean="0"/>
              <a:t>10/05/2022</a:t>
            </a:fld>
            <a:endParaRPr lang="en-GB" dirty="0"/>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r>
              <a:rPr lang="en-GB" smtClean="0"/>
              <a:t>
OFFICIAL</a:t>
            </a:r>
            <a:endParaRPr lang="en-GB" dirty="0"/>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D4D883F5-E520-4CAE-9218-4C2C9D84AB40}" type="slidenum">
              <a:rPr lang="en-GB" smtClean="0"/>
              <a:t>‹#›</a:t>
            </a:fld>
            <a:endParaRPr lang="en-GB" dirty="0"/>
          </a:p>
        </p:txBody>
      </p:sp>
    </p:spTree>
    <p:extLst>
      <p:ext uri="{BB962C8B-B14F-4D97-AF65-F5344CB8AC3E}">
        <p14:creationId xmlns:p14="http://schemas.microsoft.com/office/powerpoint/2010/main" val="3357837470"/>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D92D2D4-FC46-864A-9C2E-0D9C5AF7CDF3}" type="slidenum">
              <a:rPr lang="en-US" altLang="x-none"/>
              <a:pPr/>
              <a:t>1</a:t>
            </a:fld>
            <a:endParaRPr lang="en-US" altLang="x-none" dirty="0"/>
          </a:p>
        </p:txBody>
      </p:sp>
      <p:sp>
        <p:nvSpPr>
          <p:cNvPr id="5122" name="Rectangle 2"/>
          <p:cNvSpPr>
            <a:spLocks noGrp="1" noRot="1" noChangeAspect="1" noChangeArrowheads="1" noTextEdit="1"/>
          </p:cNvSpPr>
          <p:nvPr>
            <p:ph type="sldImg"/>
          </p:nvPr>
        </p:nvSpPr>
        <p:spPr>
          <a:xfrm>
            <a:off x="1166813" y="1241425"/>
            <a:ext cx="4464050" cy="3349625"/>
          </a:xfrm>
          <a:ln/>
        </p:spPr>
      </p:sp>
      <p:sp>
        <p:nvSpPr>
          <p:cNvPr id="5123" name="Rectangle 3"/>
          <p:cNvSpPr>
            <a:spLocks noGrp="1" noChangeArrowheads="1"/>
          </p:cNvSpPr>
          <p:nvPr>
            <p:ph type="body" idx="1"/>
          </p:nvPr>
        </p:nvSpPr>
        <p:spPr/>
        <p:txBody>
          <a:bodyPr/>
          <a:lstStyle/>
          <a:p>
            <a:r>
              <a:rPr lang="en-GB" altLang="x-none" dirty="0" smtClean="0"/>
              <a:t>Welcome to this</a:t>
            </a:r>
            <a:r>
              <a:rPr lang="en-GB" altLang="x-none" baseline="0" dirty="0" smtClean="0"/>
              <a:t> presentation in relation to awareness from the threat of Serious Organised Crime (SOC) to Elected members</a:t>
            </a:r>
            <a:endParaRPr lang="x-none" altLang="x-none" dirty="0"/>
          </a:p>
        </p:txBody>
      </p:sp>
    </p:spTree>
    <p:extLst>
      <p:ext uri="{BB962C8B-B14F-4D97-AF65-F5344CB8AC3E}">
        <p14:creationId xmlns:p14="http://schemas.microsoft.com/office/powerpoint/2010/main" val="39383046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xfrm>
            <a:off x="1166813" y="1241425"/>
            <a:ext cx="4464050" cy="3349625"/>
          </a:xfrm>
          <a:ln/>
        </p:spPr>
      </p:sp>
      <p:sp>
        <p:nvSpPr>
          <p:cNvPr id="3277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dirty="0" smtClean="0">
                <a:latin typeface="Arial" panose="020B0604020202020204" pitchFamily="34" charset="0"/>
                <a:ea typeface="ＭＳ Ｐゴシック" panose="020B0600070205080204" pitchFamily="34" charset="-128"/>
              </a:rPr>
              <a:t>Individual vulnerabilities</a:t>
            </a:r>
            <a:r>
              <a:rPr lang="en-GB" altLang="en-US" baseline="0" dirty="0" smtClean="0">
                <a:latin typeface="Arial" panose="020B0604020202020204" pitchFamily="34" charset="0"/>
                <a:ea typeface="ＭＳ Ｐゴシック" panose="020B0600070205080204" pitchFamily="34" charset="-128"/>
              </a:rPr>
              <a:t> can be an opportunity for SOC to infiltrate the public sector space.</a:t>
            </a:r>
          </a:p>
          <a:p>
            <a:endParaRPr lang="en-GB" altLang="en-US" baseline="0" dirty="0" smtClean="0">
              <a:latin typeface="Arial" panose="020B0604020202020204" pitchFamily="34" charset="0"/>
              <a:ea typeface="ＭＳ Ｐゴシック" panose="020B0600070205080204" pitchFamily="34" charset="-128"/>
            </a:endParaRPr>
          </a:p>
          <a:p>
            <a:r>
              <a:rPr lang="en-GB" altLang="en-US" baseline="0" dirty="0" smtClean="0">
                <a:latin typeface="Arial" panose="020B0604020202020204" pitchFamily="34" charset="0"/>
                <a:ea typeface="ＭＳ Ｐゴシック" panose="020B0600070205080204" pitchFamily="34" charset="-128"/>
              </a:rPr>
              <a:t>The above vulnerabilities h</a:t>
            </a:r>
            <a:r>
              <a:rPr lang="en-GB" altLang="en-US" dirty="0" smtClean="0">
                <a:latin typeface="Arial" panose="020B0604020202020204" pitchFamily="34" charset="0"/>
                <a:ea typeface="ＭＳ Ｐゴシック" panose="020B0600070205080204" pitchFamily="34" charset="-128"/>
              </a:rPr>
              <a:t>ighlight the importance of supervisors in a department managing and supporting their staff correctly. Doing so will minimise opportunities.</a:t>
            </a:r>
          </a:p>
          <a:p>
            <a:endParaRPr lang="en-GB" altLang="en-US" dirty="0" smtClean="0">
              <a:latin typeface="Arial" panose="020B0604020202020204" pitchFamily="34" charset="0"/>
              <a:ea typeface="ＭＳ Ｐゴシック" panose="020B0600070205080204" pitchFamily="34" charset="-128"/>
            </a:endParaRPr>
          </a:p>
          <a:p>
            <a:r>
              <a:rPr lang="en-GB" altLang="en-US" dirty="0" smtClean="0">
                <a:latin typeface="Arial" panose="020B0604020202020204" pitchFamily="34" charset="0"/>
                <a:ea typeface="ＭＳ Ｐゴシック" panose="020B0600070205080204" pitchFamily="34" charset="-128"/>
              </a:rPr>
              <a:t>A desire to help and being trusted is a key asset to any public sector employee. SOC know this and will attempt to manipulate this to their own ends.</a:t>
            </a:r>
          </a:p>
          <a:p>
            <a:endParaRPr lang="en-GB" altLang="en-US" dirty="0" smtClean="0">
              <a:latin typeface="Arial" panose="020B0604020202020204" pitchFamily="34" charset="0"/>
              <a:ea typeface="ＭＳ Ｐゴシック" panose="020B0600070205080204" pitchFamily="34" charset="-128"/>
            </a:endParaRPr>
          </a:p>
          <a:p>
            <a:endParaRPr lang="en-GB" altLang="en-US" dirty="0" smtClean="0">
              <a:latin typeface="Arial" panose="020B0604020202020204" pitchFamily="34" charset="0"/>
              <a:ea typeface="ＭＳ Ｐゴシック" panose="020B0600070205080204" pitchFamily="34" charset="-128"/>
            </a:endParaRPr>
          </a:p>
        </p:txBody>
      </p:sp>
      <p:sp>
        <p:nvSpPr>
          <p:cNvPr id="3277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081FECA1-F73F-488B-9323-9AD5531774E5}" type="slidenum">
              <a:rPr lang="en-US" altLang="en-US" sz="1200" smtClean="0"/>
              <a:pPr/>
              <a:t>10</a:t>
            </a:fld>
            <a:endParaRPr lang="en-US" altLang="en-US" sz="1200" dirty="0" smtClean="0"/>
          </a:p>
        </p:txBody>
      </p:sp>
    </p:spTree>
    <p:extLst>
      <p:ext uri="{BB962C8B-B14F-4D97-AF65-F5344CB8AC3E}">
        <p14:creationId xmlns:p14="http://schemas.microsoft.com/office/powerpoint/2010/main" val="22649853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a:xfrm>
            <a:off x="1166813" y="1241425"/>
            <a:ext cx="4464050" cy="3349625"/>
          </a:xfrm>
          <a:ln/>
        </p:spPr>
      </p:sp>
      <p:sp>
        <p:nvSpPr>
          <p:cNvPr id="30723" name="Rectangle 3"/>
          <p:cNvSpPr>
            <a:spLocks noGrp="1" noChangeArrowheads="1"/>
          </p:cNvSpPr>
          <p:nvPr>
            <p:ph type="body" idx="1"/>
          </p:nvPr>
        </p:nvSpPr>
        <p:spPr>
          <a:xfrm>
            <a:off x="124310" y="7477724"/>
            <a:ext cx="4325650" cy="708307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pPr>
            <a:r>
              <a:rPr lang="en-GB" altLang="en-US" dirty="0" smtClean="0">
                <a:latin typeface="Arial" panose="020B0604020202020204" pitchFamily="34" charset="0"/>
                <a:ea typeface="ＭＳ Ｐゴシック" panose="020B0600070205080204" pitchFamily="34" charset="-128"/>
              </a:rPr>
              <a:t>Minimise opportunities by focussing on keeping these areas of public sector business up to date</a:t>
            </a:r>
          </a:p>
        </p:txBody>
      </p:sp>
    </p:spTree>
    <p:extLst>
      <p:ext uri="{BB962C8B-B14F-4D97-AF65-F5344CB8AC3E}">
        <p14:creationId xmlns:p14="http://schemas.microsoft.com/office/powerpoint/2010/main" val="30185115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xfrm>
            <a:off x="1166813" y="1241425"/>
            <a:ext cx="4464050" cy="3349625"/>
          </a:xfrm>
          <a:ln/>
        </p:spPr>
      </p:sp>
      <p:sp>
        <p:nvSpPr>
          <p:cNvPr id="5939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dirty="0" smtClean="0">
                <a:latin typeface="Arial" panose="020B0604020202020204" pitchFamily="34" charset="0"/>
                <a:ea typeface="ＭＳ Ｐゴシック" panose="020B0600070205080204" pitchFamily="34" charset="-128"/>
              </a:rPr>
              <a:t>Figures from the Scottish Crime Campus in </a:t>
            </a:r>
            <a:r>
              <a:rPr lang="en-GB" altLang="en-US" dirty="0" err="1" smtClean="0">
                <a:latin typeface="Arial" panose="020B0604020202020204" pitchFamily="34" charset="0"/>
                <a:ea typeface="ＭＳ Ｐゴシック" panose="020B0600070205080204" pitchFamily="34" charset="-128"/>
              </a:rPr>
              <a:t>Gartcosh</a:t>
            </a:r>
            <a:r>
              <a:rPr lang="en-GB" altLang="en-US" dirty="0" smtClean="0">
                <a:latin typeface="Arial" panose="020B0604020202020204" pitchFamily="34" charset="0"/>
                <a:ea typeface="ＭＳ Ｐゴシック" panose="020B0600070205080204" pitchFamily="34" charset="-128"/>
              </a:rPr>
              <a:t> - These are the key ‘mapped’ risk business types. Many of these businesses are ‘cash rich’ and interact with Scotland’s Public Sector either through contracts or obtaining the valuable licences, employment, permissions or contracts that are held / regulated by local</a:t>
            </a:r>
            <a:r>
              <a:rPr lang="en-GB" altLang="en-US" baseline="0" dirty="0" smtClean="0">
                <a:latin typeface="Arial" panose="020B0604020202020204" pitchFamily="34" charset="0"/>
                <a:ea typeface="ＭＳ Ｐゴシック" panose="020B0600070205080204" pitchFamily="34" charset="-128"/>
              </a:rPr>
              <a:t> authorities</a:t>
            </a:r>
            <a:r>
              <a:rPr lang="en-GB" altLang="en-US" dirty="0" smtClean="0">
                <a:latin typeface="Arial" panose="020B0604020202020204" pitchFamily="34" charset="0"/>
                <a:ea typeface="ＭＳ Ｐゴシック" panose="020B0600070205080204" pitchFamily="34" charset="-128"/>
              </a:rPr>
              <a:t>.</a:t>
            </a:r>
          </a:p>
          <a:p>
            <a:endParaRPr lang="en-GB" altLang="en-US" dirty="0" smtClean="0">
              <a:latin typeface="Arial" panose="020B0604020202020204" pitchFamily="34" charset="0"/>
              <a:ea typeface="ＭＳ Ｐゴシック" panose="020B0600070205080204" pitchFamily="34" charset="-128"/>
            </a:endParaRPr>
          </a:p>
          <a:p>
            <a:r>
              <a:rPr lang="en-GB" altLang="en-US" dirty="0" smtClean="0">
                <a:latin typeface="Arial" panose="020B0604020202020204" pitchFamily="34" charset="0"/>
                <a:ea typeface="ＭＳ Ｐゴシック" panose="020B0600070205080204" pitchFamily="34" charset="-128"/>
              </a:rPr>
              <a:t>SOC focus on ‘cash rich’ businesses as a way to launder their illegally obtained money and avoid recovery of unexplained wealth through the Proceeds of Crime act. The </a:t>
            </a:r>
            <a:r>
              <a:rPr lang="en-GB" altLang="en-US" b="1" dirty="0" smtClean="0">
                <a:latin typeface="Arial" panose="020B0604020202020204" pitchFamily="34" charset="0"/>
                <a:ea typeface="ＭＳ Ｐゴシック" panose="020B0600070205080204" pitchFamily="34" charset="-128"/>
              </a:rPr>
              <a:t>Proceeds of Crime Act</a:t>
            </a:r>
            <a:r>
              <a:rPr lang="en-GB" altLang="en-US" dirty="0" smtClean="0">
                <a:latin typeface="Arial" panose="020B0604020202020204" pitchFamily="34" charset="0"/>
                <a:ea typeface="ＭＳ Ｐゴシック" panose="020B0600070205080204" pitchFamily="34" charset="-128"/>
              </a:rPr>
              <a:t> 2002 (c.29) (POCA) is an Act of the Parliament of the United Kingdom which provides for the confiscation or civil recovery of the </a:t>
            </a:r>
            <a:r>
              <a:rPr lang="en-GB" altLang="en-US" b="1" dirty="0" smtClean="0">
                <a:latin typeface="Arial" panose="020B0604020202020204" pitchFamily="34" charset="0"/>
                <a:ea typeface="ＭＳ Ｐゴシック" panose="020B0600070205080204" pitchFamily="34" charset="-128"/>
              </a:rPr>
              <a:t>proceeds</a:t>
            </a:r>
            <a:r>
              <a:rPr lang="en-GB" altLang="en-US" dirty="0" smtClean="0">
                <a:latin typeface="Arial" panose="020B0604020202020204" pitchFamily="34" charset="0"/>
                <a:ea typeface="ＭＳ Ｐゴシック" panose="020B0600070205080204" pitchFamily="34" charset="-128"/>
              </a:rPr>
              <a:t> from </a:t>
            </a:r>
            <a:r>
              <a:rPr lang="en-GB" altLang="en-US" b="1" dirty="0" smtClean="0">
                <a:latin typeface="Arial" panose="020B0604020202020204" pitchFamily="34" charset="0"/>
                <a:ea typeface="ＭＳ Ｐゴシック" panose="020B0600070205080204" pitchFamily="34" charset="-128"/>
              </a:rPr>
              <a:t>crime</a:t>
            </a:r>
            <a:r>
              <a:rPr lang="en-GB" altLang="en-US" dirty="0" smtClean="0">
                <a:latin typeface="Arial" panose="020B0604020202020204" pitchFamily="34" charset="0"/>
                <a:ea typeface="ＭＳ Ｐゴシック" panose="020B0600070205080204" pitchFamily="34" charset="-128"/>
              </a:rPr>
              <a:t> and contains the principal money laundering legislation in the UK. </a:t>
            </a:r>
          </a:p>
          <a:p>
            <a:endParaRPr lang="en-GB" altLang="en-US" dirty="0" smtClean="0">
              <a:latin typeface="Arial" panose="020B0604020202020204" pitchFamily="34" charset="0"/>
              <a:ea typeface="ＭＳ Ｐゴシック" panose="020B0600070205080204" pitchFamily="34" charset="-128"/>
            </a:endParaRPr>
          </a:p>
          <a:p>
            <a:endParaRPr lang="en-GB" altLang="en-US" dirty="0" smtClean="0">
              <a:latin typeface="Arial" panose="020B0604020202020204" pitchFamily="34" charset="0"/>
              <a:ea typeface="ＭＳ Ｐゴシック" panose="020B0600070205080204" pitchFamily="34" charset="-128"/>
            </a:endParaRPr>
          </a:p>
          <a:p>
            <a:endParaRPr lang="en-GB" altLang="en-US" dirty="0" smtClean="0">
              <a:latin typeface="Arial" panose="020B0604020202020204" pitchFamily="34" charset="0"/>
              <a:ea typeface="ＭＳ Ｐゴシック" panose="020B0600070205080204" pitchFamily="34" charset="-128"/>
            </a:endParaRPr>
          </a:p>
          <a:p>
            <a:endParaRPr lang="en-GB" altLang="en-US" dirty="0" smtClean="0">
              <a:latin typeface="Arial" panose="020B0604020202020204" pitchFamily="34" charset="0"/>
              <a:ea typeface="ＭＳ Ｐゴシック" panose="020B0600070205080204" pitchFamily="34" charset="-128"/>
            </a:endParaRPr>
          </a:p>
        </p:txBody>
      </p:sp>
      <p:sp>
        <p:nvSpPr>
          <p:cNvPr id="5939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E90E151-BE82-4DA0-8075-86290377FDFD}" type="slidenum">
              <a:rPr lang="en-US" altLang="en-US" sz="1200" smtClean="0">
                <a:solidFill>
                  <a:srgbClr val="000000"/>
                </a:solidFill>
              </a:rPr>
              <a:pPr/>
              <a:t>12</a:t>
            </a:fld>
            <a:endParaRPr lang="en-US" altLang="en-US" sz="1200" dirty="0" smtClean="0">
              <a:solidFill>
                <a:srgbClr val="000000"/>
              </a:solidFill>
            </a:endParaRPr>
          </a:p>
        </p:txBody>
      </p:sp>
    </p:spTree>
    <p:extLst>
      <p:ext uri="{BB962C8B-B14F-4D97-AF65-F5344CB8AC3E}">
        <p14:creationId xmlns:p14="http://schemas.microsoft.com/office/powerpoint/2010/main" val="16235288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7107" name="Notes Placeholder 2"/>
          <p:cNvSpPr>
            <a:spLocks noGrp="1"/>
          </p:cNvSpPr>
          <p:nvPr>
            <p:ph type="body" idx="1"/>
          </p:nvPr>
        </p:nvSpPr>
        <p:spPr>
          <a:noFill/>
        </p:spPr>
        <p:txBody>
          <a:bodyPr/>
          <a:lstStyle/>
          <a:p>
            <a:r>
              <a:rPr lang="en-GB" altLang="en-US" dirty="0" smtClean="0">
                <a:latin typeface="Arial" panose="020B0604020202020204" pitchFamily="34" charset="0"/>
                <a:ea typeface="ＭＳ Ｐゴシック" panose="020B0600070205080204" pitchFamily="34" charset="-128"/>
              </a:rPr>
              <a:t>SOC groups do not play by the rules. They will go to considerable underhanded lengths to identify and target a council employee. They seek to do so to exploit your level of authority and perceived power a person has within the council. </a:t>
            </a:r>
          </a:p>
          <a:p>
            <a:endParaRPr lang="en-GB" altLang="en-US" dirty="0" smtClean="0">
              <a:latin typeface="Arial" panose="020B0604020202020204" pitchFamily="34" charset="0"/>
              <a:ea typeface="ＭＳ Ｐゴシック" panose="020B0600070205080204" pitchFamily="34" charset="-128"/>
            </a:endParaRPr>
          </a:p>
          <a:p>
            <a:r>
              <a:rPr lang="en-GB" altLang="en-US" dirty="0" smtClean="0">
                <a:latin typeface="Arial" panose="020B0604020202020204" pitchFamily="34" charset="0"/>
                <a:ea typeface="ＭＳ Ｐゴシック" panose="020B0600070205080204" pitchFamily="34" charset="-128"/>
              </a:rPr>
              <a:t>A council employee may be unaware that they have been targeted in this way. SOC groups are very organised. They use powerful ‘professional enablers ’to mask their intentions and create a persuasive argument to achieve their aims. Many SOC Groups will employ unscrupulous researchers, finance managers, accountancy managers, legal experts, procurement specialists to support their objectives.  </a:t>
            </a:r>
          </a:p>
          <a:p>
            <a:endParaRPr lang="en-GB" altLang="en-US" dirty="0" smtClean="0">
              <a:latin typeface="Arial" panose="020B0604020202020204" pitchFamily="34" charset="0"/>
              <a:ea typeface="ＭＳ Ｐゴシック" panose="020B0600070205080204" pitchFamily="34" charset="-128"/>
            </a:endParaRPr>
          </a:p>
          <a:p>
            <a:r>
              <a:rPr lang="en-GB" altLang="en-US" dirty="0" smtClean="0">
                <a:latin typeface="Arial" panose="020B0604020202020204" pitchFamily="34" charset="0"/>
                <a:ea typeface="ＭＳ Ｐゴシック" panose="020B0600070205080204" pitchFamily="34" charset="-128"/>
              </a:rPr>
              <a:t>In</a:t>
            </a:r>
            <a:r>
              <a:rPr lang="en-GB" altLang="en-US" baseline="0" dirty="0" smtClean="0">
                <a:latin typeface="Arial" panose="020B0604020202020204" pitchFamily="34" charset="0"/>
                <a:ea typeface="ＭＳ Ｐゴシック" panose="020B0600070205080204" pitchFamily="34" charset="-128"/>
              </a:rPr>
              <a:t> this example, the description of council employee extends to council staff and Councillors</a:t>
            </a:r>
            <a:endParaRPr lang="en-GB" altLang="en-US" dirty="0" smtClean="0">
              <a:latin typeface="Arial" panose="020B0604020202020204" pitchFamily="34" charset="0"/>
              <a:ea typeface="ＭＳ Ｐゴシック" panose="020B0600070205080204" pitchFamily="34" charset="-128"/>
            </a:endParaRPr>
          </a:p>
        </p:txBody>
      </p:sp>
      <p:sp>
        <p:nvSpPr>
          <p:cNvPr id="47108" name="Slide Number Placeholder 3"/>
          <p:cNvSpPr>
            <a:spLocks noGrp="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F1817CD-1F6B-49D5-BF67-A11C6CFE1338}" type="slidenum">
              <a:rPr lang="en-US" altLang="en-US" sz="1200" smtClean="0"/>
              <a:pPr/>
              <a:t>13</a:t>
            </a:fld>
            <a:endParaRPr lang="en-US" altLang="en-US" sz="1200" smtClean="0"/>
          </a:p>
        </p:txBody>
      </p:sp>
    </p:spTree>
    <p:extLst>
      <p:ext uri="{BB962C8B-B14F-4D97-AF65-F5344CB8AC3E}">
        <p14:creationId xmlns:p14="http://schemas.microsoft.com/office/powerpoint/2010/main" val="18345452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xfrm>
            <a:off x="1166813" y="1241425"/>
            <a:ext cx="4464050" cy="3349625"/>
          </a:xfrm>
          <a:ln/>
        </p:spPr>
      </p:sp>
      <p:sp>
        <p:nvSpPr>
          <p:cNvPr id="3686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dirty="0" smtClean="0">
                <a:latin typeface="Arial" panose="020B0604020202020204" pitchFamily="34" charset="0"/>
                <a:ea typeface="ＭＳ Ｐゴシック" panose="020B0600070205080204" pitchFamily="34" charset="-128"/>
              </a:rPr>
              <a:t>Vital information contained within Code of Conduct.  These slides are designed to support the Councillors Code of Conduct in your new role as a Councillor</a:t>
            </a:r>
          </a:p>
          <a:p>
            <a:endParaRPr lang="en-GB" altLang="en-US" dirty="0" smtClean="0">
              <a:latin typeface="Arial" panose="020B0604020202020204" pitchFamily="34" charset="0"/>
              <a:ea typeface="ＭＳ Ｐゴシック" panose="020B0600070205080204" pitchFamily="34" charset="-128"/>
            </a:endParaRPr>
          </a:p>
        </p:txBody>
      </p:sp>
      <p:sp>
        <p:nvSpPr>
          <p:cNvPr id="3686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7B56615-23B9-428B-B210-5EC362501B9E}" type="slidenum">
              <a:rPr lang="en-US" altLang="en-US" sz="1200" smtClean="0">
                <a:solidFill>
                  <a:srgbClr val="000000"/>
                </a:solidFill>
              </a:rPr>
              <a:pPr/>
              <a:t>14</a:t>
            </a:fld>
            <a:endParaRPr lang="en-US" altLang="en-US" sz="1200" dirty="0" smtClean="0">
              <a:solidFill>
                <a:srgbClr val="000000"/>
              </a:solidFill>
            </a:endParaRPr>
          </a:p>
        </p:txBody>
      </p:sp>
    </p:spTree>
    <p:extLst>
      <p:ext uri="{BB962C8B-B14F-4D97-AF65-F5344CB8AC3E}">
        <p14:creationId xmlns:p14="http://schemas.microsoft.com/office/powerpoint/2010/main" val="17366328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xfrm>
            <a:off x="1166813" y="1241425"/>
            <a:ext cx="4464050" cy="3349625"/>
          </a:xfrm>
          <a:ln/>
        </p:spPr>
      </p:sp>
      <p:sp>
        <p:nvSpPr>
          <p:cNvPr id="5120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dirty="0" smtClean="0">
                <a:latin typeface="Arial" panose="020B0604020202020204" pitchFamily="34" charset="0"/>
                <a:ea typeface="ＭＳ Ｐゴシック" panose="020B0600070205080204" pitchFamily="34" charset="-128"/>
              </a:rPr>
              <a:t>This excerpt from Code of conduct</a:t>
            </a:r>
            <a:r>
              <a:rPr lang="en-GB" altLang="en-US" baseline="0" dirty="0" smtClean="0">
                <a:latin typeface="Arial" panose="020B0604020202020204" pitchFamily="34" charset="0"/>
                <a:ea typeface="ＭＳ Ｐゴシック" panose="020B0600070205080204" pitchFamily="34" charset="-128"/>
              </a:rPr>
              <a:t> in relation to INTEGRITY and OBJECTIVITY</a:t>
            </a:r>
            <a:endParaRPr lang="en-GB" altLang="en-US" dirty="0" smtClean="0">
              <a:latin typeface="Arial" panose="020B0604020202020204" pitchFamily="34" charset="0"/>
              <a:ea typeface="ＭＳ Ｐゴシック" panose="020B0600070205080204" pitchFamily="34" charset="-128"/>
            </a:endParaRPr>
          </a:p>
          <a:p>
            <a:r>
              <a:rPr lang="en-GB" altLang="en-US" dirty="0" smtClean="0">
                <a:latin typeface="Arial" panose="020B0604020202020204" pitchFamily="34" charset="0"/>
                <a:ea typeface="ＭＳ Ｐゴシック" panose="020B0600070205080204" pitchFamily="34" charset="-128"/>
              </a:rPr>
              <a:t>This is all about public perception</a:t>
            </a:r>
          </a:p>
        </p:txBody>
      </p:sp>
      <p:sp>
        <p:nvSpPr>
          <p:cNvPr id="5120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B5278858-9A96-4CCD-BDAA-2E082119C440}" type="slidenum">
              <a:rPr lang="en-US" altLang="en-US" sz="1200" smtClean="0">
                <a:solidFill>
                  <a:srgbClr val="000000"/>
                </a:solidFill>
              </a:rPr>
              <a:pPr/>
              <a:t>15</a:t>
            </a:fld>
            <a:endParaRPr lang="en-US" altLang="en-US" sz="1200" dirty="0" smtClean="0">
              <a:solidFill>
                <a:srgbClr val="000000"/>
              </a:solidFill>
            </a:endParaRPr>
          </a:p>
        </p:txBody>
      </p:sp>
    </p:spTree>
    <p:extLst>
      <p:ext uri="{BB962C8B-B14F-4D97-AF65-F5344CB8AC3E}">
        <p14:creationId xmlns:p14="http://schemas.microsoft.com/office/powerpoint/2010/main" val="22192871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xfrm>
            <a:off x="1166813" y="1241425"/>
            <a:ext cx="4464050" cy="3349625"/>
          </a:xfrm>
          <a:ln/>
        </p:spPr>
      </p:sp>
      <p:sp>
        <p:nvSpPr>
          <p:cNvPr id="5325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200" b="1" dirty="0" smtClean="0">
                <a:solidFill>
                  <a:srgbClr val="003B77"/>
                </a:solidFill>
              </a:rPr>
              <a:t>All as outlined in Councillors code of Conduct supplemented by the gifts and hospitality document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b="1" dirty="0" smtClean="0">
              <a:solidFill>
                <a:srgbClr val="003B77"/>
              </a:solidFill>
            </a:endParaRPr>
          </a:p>
          <a:p>
            <a:r>
              <a:rPr lang="en-GB" altLang="en-US" dirty="0" smtClean="0">
                <a:latin typeface="Arial" panose="020B0604020202020204" pitchFamily="34" charset="0"/>
                <a:ea typeface="ＭＳ Ｐゴシック" panose="020B0600070205080204" pitchFamily="34" charset="-128"/>
              </a:rPr>
              <a:t>Another</a:t>
            </a:r>
            <a:r>
              <a:rPr lang="en-GB" altLang="en-US" baseline="0" dirty="0" smtClean="0">
                <a:latin typeface="Arial" panose="020B0604020202020204" pitchFamily="34" charset="0"/>
                <a:ea typeface="ＭＳ Ｐゴシック" panose="020B0600070205080204" pitchFamily="34" charset="-128"/>
              </a:rPr>
              <a:t> e</a:t>
            </a:r>
            <a:r>
              <a:rPr lang="en-GB" altLang="en-US" dirty="0" smtClean="0">
                <a:latin typeface="Arial" panose="020B0604020202020204" pitchFamily="34" charset="0"/>
                <a:ea typeface="ＭＳ Ｐゴシック" panose="020B0600070205080204" pitchFamily="34" charset="-128"/>
              </a:rPr>
              <a:t>xcerpt from Code of conduct. Section 3.13 of code of conduct – I WILL NEVER ASK FOR OR SEEK ANY GIFT OR HOSPITALITY</a:t>
            </a:r>
          </a:p>
          <a:p>
            <a:r>
              <a:rPr lang="en-GB" altLang="en-US" dirty="0" smtClean="0">
                <a:latin typeface="Arial" panose="020B0604020202020204" pitchFamily="34" charset="0"/>
                <a:ea typeface="ＭＳ Ｐゴシック" panose="020B0600070205080204" pitchFamily="34" charset="-128"/>
              </a:rPr>
              <a:t>Perception a key word here</a:t>
            </a:r>
          </a:p>
        </p:txBody>
      </p:sp>
      <p:sp>
        <p:nvSpPr>
          <p:cNvPr id="5325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D3310BE6-4895-495F-88FF-1C4D2ACCF36B}" type="slidenum">
              <a:rPr lang="en-US" altLang="en-US" sz="1200" smtClean="0">
                <a:solidFill>
                  <a:srgbClr val="000000"/>
                </a:solidFill>
              </a:rPr>
              <a:pPr/>
              <a:t>16</a:t>
            </a:fld>
            <a:endParaRPr lang="en-US" altLang="en-US" sz="1200" dirty="0" smtClean="0">
              <a:solidFill>
                <a:srgbClr val="000000"/>
              </a:solidFill>
            </a:endParaRPr>
          </a:p>
        </p:txBody>
      </p:sp>
    </p:spTree>
    <p:extLst>
      <p:ext uri="{BB962C8B-B14F-4D97-AF65-F5344CB8AC3E}">
        <p14:creationId xmlns:p14="http://schemas.microsoft.com/office/powerpoint/2010/main" val="32958739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xfrm>
            <a:off x="1166813" y="1241425"/>
            <a:ext cx="4464050" cy="3349625"/>
          </a:xfrm>
          <a:ln/>
        </p:spPr>
      </p:sp>
      <p:sp>
        <p:nvSpPr>
          <p:cNvPr id="3" name="Notes Placeholder 2"/>
          <p:cNvSpPr>
            <a:spLocks noGrp="1"/>
          </p:cNvSpPr>
          <p:nvPr>
            <p:ph type="body" idx="1"/>
          </p:nvPr>
        </p:nvSpPr>
        <p:spPr/>
        <p:txBody>
          <a:bodyPr/>
          <a:lstStyle/>
          <a:p>
            <a:pPr>
              <a:defRPr/>
            </a:pPr>
            <a:r>
              <a:rPr lang="en-GB" dirty="0" smtClean="0"/>
              <a:t>A key threat to Public Sector Organisations is the conduct of their staff, who leave themselves open to allegations of bribery. Such issues always attract negative media publicity for the organisation concerned.</a:t>
            </a:r>
          </a:p>
          <a:p>
            <a:pPr>
              <a:defRPr/>
            </a:pPr>
            <a:endParaRPr lang="en-GB" dirty="0" smtClean="0"/>
          </a:p>
          <a:p>
            <a:pPr>
              <a:defRPr/>
            </a:pPr>
            <a:r>
              <a:rPr lang="en-GB" dirty="0" smtClean="0"/>
              <a:t>The key element of the crime of bribery is;</a:t>
            </a:r>
          </a:p>
          <a:p>
            <a:pPr>
              <a:defRPr/>
            </a:pPr>
            <a:r>
              <a:rPr lang="en-GB" dirty="0" smtClean="0"/>
              <a:t>Offering, promising or giving a </a:t>
            </a:r>
            <a:r>
              <a:rPr lang="en-GB" b="1" dirty="0" smtClean="0"/>
              <a:t>financial advantage </a:t>
            </a:r>
          </a:p>
          <a:p>
            <a:pPr>
              <a:defRPr/>
            </a:pPr>
            <a:endParaRPr lang="en-GB" dirty="0" smtClean="0"/>
          </a:p>
          <a:p>
            <a:pPr>
              <a:defRPr/>
            </a:pPr>
            <a:r>
              <a:rPr lang="en-GB" dirty="0" smtClean="0"/>
              <a:t>To bring about an </a:t>
            </a:r>
            <a:r>
              <a:rPr lang="en-GB" b="1" dirty="0" smtClean="0"/>
              <a:t>improper performance</a:t>
            </a:r>
            <a:r>
              <a:rPr lang="en-GB" dirty="0" smtClean="0"/>
              <a:t>, for</a:t>
            </a:r>
            <a:r>
              <a:rPr lang="en-GB" baseline="0" dirty="0" smtClean="0"/>
              <a:t> example:-</a:t>
            </a:r>
            <a:endParaRPr lang="en-GB" dirty="0" smtClean="0"/>
          </a:p>
          <a:p>
            <a:pPr>
              <a:defRPr/>
            </a:pPr>
            <a:endParaRPr lang="en-GB" dirty="0" smtClean="0"/>
          </a:p>
          <a:p>
            <a:pPr marL="171450" indent="-171450">
              <a:buFont typeface="Arial" pitchFamily="34" charset="0"/>
              <a:buChar char="•"/>
              <a:defRPr/>
            </a:pPr>
            <a:r>
              <a:rPr lang="en-GB" dirty="0" smtClean="0"/>
              <a:t>Planning officer being given money to approve planning permission</a:t>
            </a:r>
          </a:p>
          <a:p>
            <a:pPr marL="171450" indent="-171450">
              <a:buFont typeface="Arial" pitchFamily="34" charset="0"/>
              <a:buChar char="•"/>
              <a:defRPr/>
            </a:pPr>
            <a:r>
              <a:rPr lang="en-GB" dirty="0" smtClean="0"/>
              <a:t>Circumventing the procurement process by communicating competitor’s bids for reward</a:t>
            </a:r>
          </a:p>
          <a:p>
            <a:pPr marL="171450" indent="-171450">
              <a:buFont typeface="Arial" pitchFamily="34" charset="0"/>
              <a:buChar char="•"/>
              <a:defRPr/>
            </a:pPr>
            <a:r>
              <a:rPr lang="en-GB" dirty="0" smtClean="0"/>
              <a:t>Awarding a licence premises licence on the promise of free hospitality</a:t>
            </a:r>
          </a:p>
          <a:p>
            <a:pPr marL="171450" indent="-171450">
              <a:buFont typeface="Arial" pitchFamily="34" charset="0"/>
              <a:buChar char="•"/>
              <a:defRPr/>
            </a:pPr>
            <a:endParaRPr lang="en-GB" dirty="0" smtClean="0"/>
          </a:p>
          <a:p>
            <a:pPr>
              <a:buFont typeface="Arial" pitchFamily="34" charset="0"/>
              <a:buNone/>
              <a:defRPr/>
            </a:pPr>
            <a:r>
              <a:rPr lang="en-GB" dirty="0" smtClean="0"/>
              <a:t>As can be seen, if there is </a:t>
            </a:r>
            <a:r>
              <a:rPr lang="en-GB" b="1" dirty="0" smtClean="0"/>
              <a:t>expectation</a:t>
            </a:r>
            <a:r>
              <a:rPr lang="en-GB" dirty="0" smtClean="0"/>
              <a:t> by either party then the crime of bribery is committed.</a:t>
            </a:r>
          </a:p>
          <a:p>
            <a:pPr>
              <a:buFont typeface="Arial" pitchFamily="34" charset="0"/>
              <a:buNone/>
              <a:defRPr/>
            </a:pPr>
            <a:endParaRPr lang="en-GB" dirty="0" smtClean="0"/>
          </a:p>
          <a:p>
            <a:pPr>
              <a:buFont typeface="Arial" pitchFamily="34" charset="0"/>
              <a:buNone/>
              <a:defRPr/>
            </a:pPr>
            <a:r>
              <a:rPr lang="en-GB" dirty="0" smtClean="0"/>
              <a:t>A fine line exists between </a:t>
            </a:r>
            <a:r>
              <a:rPr lang="en-GB" b="1" dirty="0" smtClean="0"/>
              <a:t>bribery and Gifts and Hospitality</a:t>
            </a:r>
            <a:r>
              <a:rPr lang="en-GB" dirty="0" smtClean="0"/>
              <a:t> - where a public sector employee indulges in gifts and hospitality and may be ‘influenced’ to make a decision they would otherwise not make. The </a:t>
            </a:r>
            <a:r>
              <a:rPr lang="en-GB" b="1" dirty="0" smtClean="0"/>
              <a:t>outdated culture of Gifts and Hospitality</a:t>
            </a:r>
            <a:r>
              <a:rPr lang="en-GB" dirty="0" smtClean="0"/>
              <a:t> should be actively discouraged as this behaviour sits at the heart of most public sector corruption issues. </a:t>
            </a:r>
          </a:p>
          <a:p>
            <a:pPr>
              <a:buFont typeface="Arial" pitchFamily="34" charset="0"/>
              <a:buNone/>
              <a:defRPr/>
            </a:pPr>
            <a:endParaRPr lang="en-GB" dirty="0" smtClean="0"/>
          </a:p>
          <a:p>
            <a:pPr>
              <a:buFont typeface="Arial" pitchFamily="34" charset="0"/>
              <a:buNone/>
              <a:defRPr/>
            </a:pPr>
            <a:r>
              <a:rPr lang="en-GB" dirty="0" smtClean="0"/>
              <a:t>The gifts and hospitality policy is a key policy .</a:t>
            </a:r>
          </a:p>
          <a:p>
            <a:pPr>
              <a:defRPr/>
            </a:pPr>
            <a:endParaRPr lang="en-GB" dirty="0"/>
          </a:p>
        </p:txBody>
      </p:sp>
      <p:sp>
        <p:nvSpPr>
          <p:cNvPr id="5734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7DEE4122-7C71-4D00-8E4D-426A55D0F085}" type="slidenum">
              <a:rPr lang="en-US" altLang="en-US" sz="1200" smtClean="0">
                <a:solidFill>
                  <a:srgbClr val="000000"/>
                </a:solidFill>
              </a:rPr>
              <a:pPr/>
              <a:t>17</a:t>
            </a:fld>
            <a:endParaRPr lang="en-US" altLang="en-US" sz="1200" dirty="0" smtClean="0">
              <a:solidFill>
                <a:srgbClr val="000000"/>
              </a:solidFill>
            </a:endParaRPr>
          </a:p>
        </p:txBody>
      </p:sp>
    </p:spTree>
    <p:extLst>
      <p:ext uri="{BB962C8B-B14F-4D97-AF65-F5344CB8AC3E}">
        <p14:creationId xmlns:p14="http://schemas.microsoft.com/office/powerpoint/2010/main" val="29672548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Example</a:t>
            </a:r>
            <a:r>
              <a:rPr lang="en-GB" baseline="0" dirty="0" smtClean="0"/>
              <a:t> of where Gifts and Hospitality were undeclared and seemingly used to influence local council workers in awarding and £8.3 million pound contract</a:t>
            </a:r>
            <a:endParaRPr lang="en-GB" dirty="0"/>
          </a:p>
        </p:txBody>
      </p:sp>
      <p:sp>
        <p:nvSpPr>
          <p:cNvPr id="4" name="Header Placeholder 3"/>
          <p:cNvSpPr>
            <a:spLocks noGrp="1"/>
          </p:cNvSpPr>
          <p:nvPr>
            <p:ph type="hdr" sz="quarter" idx="10"/>
          </p:nvPr>
        </p:nvSpPr>
        <p:spPr/>
        <p:txBody>
          <a:bodyPr/>
          <a:lstStyle/>
          <a:p>
            <a:r>
              <a:rPr lang="en-GB" smtClean="0"/>
              <a:t>OFFICIAL: POLICE AND PARTNERS
</a:t>
            </a:r>
            <a:endParaRPr lang="en-GB" dirty="0"/>
          </a:p>
        </p:txBody>
      </p:sp>
      <p:sp>
        <p:nvSpPr>
          <p:cNvPr id="5" name="Footer Placeholder 4"/>
          <p:cNvSpPr>
            <a:spLocks noGrp="1"/>
          </p:cNvSpPr>
          <p:nvPr>
            <p:ph type="ftr" sz="quarter" idx="11"/>
          </p:nvPr>
        </p:nvSpPr>
        <p:spPr/>
        <p:txBody>
          <a:bodyPr/>
          <a:lstStyle/>
          <a:p>
            <a:r>
              <a:rPr lang="en-GB" smtClean="0"/>
              <a:t>
OFFICIAL: POLICE AND PARTNERS</a:t>
            </a:r>
            <a:endParaRPr lang="en-GB" dirty="0"/>
          </a:p>
        </p:txBody>
      </p:sp>
      <p:sp>
        <p:nvSpPr>
          <p:cNvPr id="6" name="Slide Number Placeholder 5"/>
          <p:cNvSpPr>
            <a:spLocks noGrp="1"/>
          </p:cNvSpPr>
          <p:nvPr>
            <p:ph type="sldNum" sz="quarter" idx="12"/>
          </p:nvPr>
        </p:nvSpPr>
        <p:spPr/>
        <p:txBody>
          <a:bodyPr/>
          <a:lstStyle/>
          <a:p>
            <a:fld id="{D4D883F5-E520-4CAE-9218-4C2C9D84AB40}" type="slidenum">
              <a:rPr lang="en-GB" smtClean="0"/>
              <a:t>18</a:t>
            </a:fld>
            <a:endParaRPr lang="en-GB" dirty="0"/>
          </a:p>
        </p:txBody>
      </p:sp>
    </p:spTree>
    <p:extLst>
      <p:ext uri="{BB962C8B-B14F-4D97-AF65-F5344CB8AC3E}">
        <p14:creationId xmlns:p14="http://schemas.microsoft.com/office/powerpoint/2010/main" val="17895446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An example of where an elected official used his knowledge of local government loans to cheat the system for the benefit of his wife</a:t>
            </a:r>
            <a:endParaRPr lang="en-GB" dirty="0"/>
          </a:p>
        </p:txBody>
      </p:sp>
      <p:sp>
        <p:nvSpPr>
          <p:cNvPr id="4" name="Header Placeholder 3"/>
          <p:cNvSpPr>
            <a:spLocks noGrp="1"/>
          </p:cNvSpPr>
          <p:nvPr>
            <p:ph type="hdr" sz="quarter" idx="10"/>
          </p:nvPr>
        </p:nvSpPr>
        <p:spPr/>
        <p:txBody>
          <a:bodyPr/>
          <a:lstStyle/>
          <a:p>
            <a:r>
              <a:rPr lang="en-GB" smtClean="0"/>
              <a:t>OFFICIAL: POLICE AND PARTNERS
</a:t>
            </a:r>
            <a:endParaRPr lang="en-GB" dirty="0"/>
          </a:p>
        </p:txBody>
      </p:sp>
      <p:sp>
        <p:nvSpPr>
          <p:cNvPr id="5" name="Footer Placeholder 4"/>
          <p:cNvSpPr>
            <a:spLocks noGrp="1"/>
          </p:cNvSpPr>
          <p:nvPr>
            <p:ph type="ftr" sz="quarter" idx="11"/>
          </p:nvPr>
        </p:nvSpPr>
        <p:spPr/>
        <p:txBody>
          <a:bodyPr/>
          <a:lstStyle/>
          <a:p>
            <a:r>
              <a:rPr lang="en-GB" smtClean="0"/>
              <a:t>
OFFICIAL: POLICE AND PARTNERS</a:t>
            </a:r>
            <a:endParaRPr lang="en-GB" dirty="0"/>
          </a:p>
        </p:txBody>
      </p:sp>
      <p:sp>
        <p:nvSpPr>
          <p:cNvPr id="6" name="Slide Number Placeholder 5"/>
          <p:cNvSpPr>
            <a:spLocks noGrp="1"/>
          </p:cNvSpPr>
          <p:nvPr>
            <p:ph type="sldNum" sz="quarter" idx="12"/>
          </p:nvPr>
        </p:nvSpPr>
        <p:spPr/>
        <p:txBody>
          <a:bodyPr/>
          <a:lstStyle/>
          <a:p>
            <a:fld id="{D4D883F5-E520-4CAE-9218-4C2C9D84AB40}" type="slidenum">
              <a:rPr lang="en-GB" smtClean="0"/>
              <a:t>19</a:t>
            </a:fld>
            <a:endParaRPr lang="en-GB" dirty="0"/>
          </a:p>
        </p:txBody>
      </p:sp>
    </p:spTree>
    <p:extLst>
      <p:ext uri="{BB962C8B-B14F-4D97-AF65-F5344CB8AC3E}">
        <p14:creationId xmlns:p14="http://schemas.microsoft.com/office/powerpoint/2010/main" val="41445651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r>
              <a:rPr lang="en-US" altLang="x-none" dirty="0" smtClean="0">
                <a:solidFill>
                  <a:srgbClr val="000000"/>
                </a:solidFill>
              </a:rPr>
              <a:t>OFFICIAL
</a:t>
            </a:r>
            <a:endParaRPr lang="en-US" altLang="x-none" dirty="0">
              <a:solidFill>
                <a:srgbClr val="000000"/>
              </a:solidFill>
            </a:endParaRPr>
          </a:p>
        </p:txBody>
      </p:sp>
      <p:sp>
        <p:nvSpPr>
          <p:cNvPr id="6" name="Slide Number Placeholder 5"/>
          <p:cNvSpPr>
            <a:spLocks noGrp="1"/>
          </p:cNvSpPr>
          <p:nvPr>
            <p:ph type="sldNum" sz="quarter" idx="12"/>
          </p:nvPr>
        </p:nvSpPr>
        <p:spPr/>
        <p:txBody>
          <a:bodyPr/>
          <a:lstStyle/>
          <a:p>
            <a:fld id="{DC9A5863-4B42-5249-A432-7695E04FC1B1}" type="slidenum">
              <a:rPr lang="en-US" altLang="x-none" smtClean="0">
                <a:solidFill>
                  <a:srgbClr val="000000"/>
                </a:solidFill>
              </a:rPr>
              <a:pPr/>
              <a:t>2</a:t>
            </a:fld>
            <a:endParaRPr lang="en-US" altLang="x-none" dirty="0">
              <a:solidFill>
                <a:srgbClr val="000000"/>
              </a:solidFill>
            </a:endParaRPr>
          </a:p>
        </p:txBody>
      </p:sp>
    </p:spTree>
    <p:extLst>
      <p:ext uri="{BB962C8B-B14F-4D97-AF65-F5344CB8AC3E}">
        <p14:creationId xmlns:p14="http://schemas.microsoft.com/office/powerpoint/2010/main" val="25687404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huge corruption scandal at Liverpool city council. Operation Aloft was Merseyside Police’s investigation into building and development contracts in Liverpool whereby ultimately</a:t>
            </a:r>
            <a:r>
              <a:rPr lang="en-GB" baseline="0" dirty="0" smtClean="0"/>
              <a:t> the then mayor of Liverpool, Joe Anderson, was arrested on suspicion of bribery and witness intimidation</a:t>
            </a:r>
            <a:endParaRPr lang="en-GB" dirty="0"/>
          </a:p>
        </p:txBody>
      </p:sp>
      <p:sp>
        <p:nvSpPr>
          <p:cNvPr id="4" name="Header Placeholder 3"/>
          <p:cNvSpPr>
            <a:spLocks noGrp="1"/>
          </p:cNvSpPr>
          <p:nvPr>
            <p:ph type="hdr" sz="quarter" idx="10"/>
          </p:nvPr>
        </p:nvSpPr>
        <p:spPr/>
        <p:txBody>
          <a:bodyPr/>
          <a:lstStyle/>
          <a:p>
            <a:r>
              <a:rPr lang="en-GB" smtClean="0"/>
              <a:t>OFFICIAL: POLICE AND PARTNERS
</a:t>
            </a:r>
            <a:endParaRPr lang="en-GB" dirty="0"/>
          </a:p>
        </p:txBody>
      </p:sp>
      <p:sp>
        <p:nvSpPr>
          <p:cNvPr id="5" name="Footer Placeholder 4"/>
          <p:cNvSpPr>
            <a:spLocks noGrp="1"/>
          </p:cNvSpPr>
          <p:nvPr>
            <p:ph type="ftr" sz="quarter" idx="11"/>
          </p:nvPr>
        </p:nvSpPr>
        <p:spPr/>
        <p:txBody>
          <a:bodyPr/>
          <a:lstStyle/>
          <a:p>
            <a:r>
              <a:rPr lang="en-GB" smtClean="0"/>
              <a:t>
OFFICIAL: POLICE AND PARTNERS</a:t>
            </a:r>
            <a:endParaRPr lang="en-GB" dirty="0"/>
          </a:p>
        </p:txBody>
      </p:sp>
      <p:sp>
        <p:nvSpPr>
          <p:cNvPr id="6" name="Slide Number Placeholder 5"/>
          <p:cNvSpPr>
            <a:spLocks noGrp="1"/>
          </p:cNvSpPr>
          <p:nvPr>
            <p:ph type="sldNum" sz="quarter" idx="12"/>
          </p:nvPr>
        </p:nvSpPr>
        <p:spPr/>
        <p:txBody>
          <a:bodyPr/>
          <a:lstStyle/>
          <a:p>
            <a:fld id="{D4D883F5-E520-4CAE-9218-4C2C9D84AB40}" type="slidenum">
              <a:rPr lang="en-GB" smtClean="0"/>
              <a:t>20</a:t>
            </a:fld>
            <a:endParaRPr lang="en-GB" dirty="0"/>
          </a:p>
        </p:txBody>
      </p:sp>
    </p:spTree>
    <p:extLst>
      <p:ext uri="{BB962C8B-B14F-4D97-AF65-F5344CB8AC3E}">
        <p14:creationId xmlns:p14="http://schemas.microsoft.com/office/powerpoint/2010/main" val="34006349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2 further examples in England of Gifts and hospitality being</a:t>
            </a:r>
            <a:r>
              <a:rPr lang="en-GB" baseline="0" dirty="0" smtClean="0"/>
              <a:t> used to bribe elected members</a:t>
            </a:r>
            <a:endParaRPr lang="en-GB" dirty="0"/>
          </a:p>
        </p:txBody>
      </p:sp>
      <p:sp>
        <p:nvSpPr>
          <p:cNvPr id="4" name="Header Placeholder 3"/>
          <p:cNvSpPr>
            <a:spLocks noGrp="1"/>
          </p:cNvSpPr>
          <p:nvPr>
            <p:ph type="hdr" sz="quarter" idx="10"/>
          </p:nvPr>
        </p:nvSpPr>
        <p:spPr/>
        <p:txBody>
          <a:bodyPr/>
          <a:lstStyle/>
          <a:p>
            <a:r>
              <a:rPr lang="en-GB" smtClean="0"/>
              <a:t>OFFICIAL: POLICE AND PARTNERS
</a:t>
            </a:r>
            <a:endParaRPr lang="en-GB" dirty="0"/>
          </a:p>
        </p:txBody>
      </p:sp>
      <p:sp>
        <p:nvSpPr>
          <p:cNvPr id="5" name="Footer Placeholder 4"/>
          <p:cNvSpPr>
            <a:spLocks noGrp="1"/>
          </p:cNvSpPr>
          <p:nvPr>
            <p:ph type="ftr" sz="quarter" idx="11"/>
          </p:nvPr>
        </p:nvSpPr>
        <p:spPr/>
        <p:txBody>
          <a:bodyPr/>
          <a:lstStyle/>
          <a:p>
            <a:r>
              <a:rPr lang="en-GB" smtClean="0"/>
              <a:t>
OFFICIAL: POLICE AND PARTNERS</a:t>
            </a:r>
            <a:endParaRPr lang="en-GB" dirty="0"/>
          </a:p>
        </p:txBody>
      </p:sp>
      <p:sp>
        <p:nvSpPr>
          <p:cNvPr id="6" name="Slide Number Placeholder 5"/>
          <p:cNvSpPr>
            <a:spLocks noGrp="1"/>
          </p:cNvSpPr>
          <p:nvPr>
            <p:ph type="sldNum" sz="quarter" idx="12"/>
          </p:nvPr>
        </p:nvSpPr>
        <p:spPr/>
        <p:txBody>
          <a:bodyPr/>
          <a:lstStyle/>
          <a:p>
            <a:fld id="{D4D883F5-E520-4CAE-9218-4C2C9D84AB40}" type="slidenum">
              <a:rPr lang="en-GB" smtClean="0"/>
              <a:t>21</a:t>
            </a:fld>
            <a:endParaRPr lang="en-GB" dirty="0"/>
          </a:p>
        </p:txBody>
      </p:sp>
    </p:spTree>
    <p:extLst>
      <p:ext uri="{BB962C8B-B14F-4D97-AF65-F5344CB8AC3E}">
        <p14:creationId xmlns:p14="http://schemas.microsoft.com/office/powerpoint/2010/main" val="42770391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An article from August 2020 raising concerns to all councils in England in relation to the way they manage the risk of corruption .</a:t>
            </a:r>
            <a:endParaRPr lang="en-GB" dirty="0"/>
          </a:p>
        </p:txBody>
      </p:sp>
      <p:sp>
        <p:nvSpPr>
          <p:cNvPr id="4" name="Header Placeholder 3"/>
          <p:cNvSpPr>
            <a:spLocks noGrp="1"/>
          </p:cNvSpPr>
          <p:nvPr>
            <p:ph type="hdr" sz="quarter" idx="10"/>
          </p:nvPr>
        </p:nvSpPr>
        <p:spPr/>
        <p:txBody>
          <a:bodyPr/>
          <a:lstStyle/>
          <a:p>
            <a:r>
              <a:rPr lang="en-GB" smtClean="0"/>
              <a:t>OFFICIAL: POLICE AND PARTNERS
</a:t>
            </a:r>
            <a:endParaRPr lang="en-GB" dirty="0"/>
          </a:p>
        </p:txBody>
      </p:sp>
      <p:sp>
        <p:nvSpPr>
          <p:cNvPr id="5" name="Footer Placeholder 4"/>
          <p:cNvSpPr>
            <a:spLocks noGrp="1"/>
          </p:cNvSpPr>
          <p:nvPr>
            <p:ph type="ftr" sz="quarter" idx="11"/>
          </p:nvPr>
        </p:nvSpPr>
        <p:spPr/>
        <p:txBody>
          <a:bodyPr/>
          <a:lstStyle/>
          <a:p>
            <a:r>
              <a:rPr lang="en-GB" smtClean="0"/>
              <a:t>
OFFICIAL: POLICE AND PARTNERS</a:t>
            </a:r>
            <a:endParaRPr lang="en-GB" dirty="0"/>
          </a:p>
        </p:txBody>
      </p:sp>
      <p:sp>
        <p:nvSpPr>
          <p:cNvPr id="6" name="Slide Number Placeholder 5"/>
          <p:cNvSpPr>
            <a:spLocks noGrp="1"/>
          </p:cNvSpPr>
          <p:nvPr>
            <p:ph type="sldNum" sz="quarter" idx="12"/>
          </p:nvPr>
        </p:nvSpPr>
        <p:spPr/>
        <p:txBody>
          <a:bodyPr/>
          <a:lstStyle/>
          <a:p>
            <a:fld id="{D4D883F5-E520-4CAE-9218-4C2C9D84AB40}" type="slidenum">
              <a:rPr lang="en-GB" smtClean="0"/>
              <a:t>22</a:t>
            </a:fld>
            <a:endParaRPr lang="en-GB" dirty="0"/>
          </a:p>
        </p:txBody>
      </p:sp>
    </p:spTree>
    <p:extLst>
      <p:ext uri="{BB962C8B-B14F-4D97-AF65-F5344CB8AC3E}">
        <p14:creationId xmlns:p14="http://schemas.microsoft.com/office/powerpoint/2010/main" val="17316083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xfrm>
            <a:off x="1166813" y="1241425"/>
            <a:ext cx="4464050" cy="3349625"/>
          </a:xfrm>
          <a:ln/>
        </p:spPr>
      </p:sp>
      <p:sp>
        <p:nvSpPr>
          <p:cNvPr id="8192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dirty="0" smtClean="0">
                <a:latin typeface="Arial" panose="020B0604020202020204" pitchFamily="34" charset="0"/>
                <a:ea typeface="ＭＳ Ｐゴシック" panose="020B0600070205080204" pitchFamily="34" charset="-128"/>
              </a:rPr>
              <a:t>Small steps important</a:t>
            </a:r>
          </a:p>
        </p:txBody>
      </p:sp>
      <p:sp>
        <p:nvSpPr>
          <p:cNvPr id="8192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DC0A6B8D-4BFA-4D21-B192-CEA421E5F099}" type="slidenum">
              <a:rPr lang="en-US" altLang="en-US" sz="1200" smtClean="0">
                <a:solidFill>
                  <a:srgbClr val="000000"/>
                </a:solidFill>
              </a:rPr>
              <a:pPr/>
              <a:t>23</a:t>
            </a:fld>
            <a:endParaRPr lang="en-US" altLang="en-US" sz="1200" dirty="0" smtClean="0">
              <a:solidFill>
                <a:srgbClr val="000000"/>
              </a:solidFill>
            </a:endParaRPr>
          </a:p>
        </p:txBody>
      </p:sp>
    </p:spTree>
    <p:extLst>
      <p:ext uri="{BB962C8B-B14F-4D97-AF65-F5344CB8AC3E}">
        <p14:creationId xmlns:p14="http://schemas.microsoft.com/office/powerpoint/2010/main" val="42510018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r>
              <a:rPr lang="en-US" altLang="x-none" smtClean="0"/>
              <a:t>OFFICIAL
</a:t>
            </a:r>
            <a:endParaRPr lang="en-US" altLang="x-none" dirty="0"/>
          </a:p>
        </p:txBody>
      </p:sp>
      <p:sp>
        <p:nvSpPr>
          <p:cNvPr id="5" name="Footer Placeholder 4"/>
          <p:cNvSpPr>
            <a:spLocks noGrp="1"/>
          </p:cNvSpPr>
          <p:nvPr>
            <p:ph type="ftr" sz="quarter" idx="11"/>
          </p:nvPr>
        </p:nvSpPr>
        <p:spPr/>
        <p:txBody>
          <a:bodyPr/>
          <a:lstStyle/>
          <a:p>
            <a:r>
              <a:rPr lang="en-US" altLang="x-none" smtClean="0"/>
              <a:t>
OFFICIAL</a:t>
            </a:r>
            <a:endParaRPr lang="en-US" altLang="x-none" dirty="0"/>
          </a:p>
        </p:txBody>
      </p:sp>
      <p:sp>
        <p:nvSpPr>
          <p:cNvPr id="6" name="Slide Number Placeholder 5"/>
          <p:cNvSpPr>
            <a:spLocks noGrp="1"/>
          </p:cNvSpPr>
          <p:nvPr>
            <p:ph type="sldNum" sz="quarter" idx="12"/>
          </p:nvPr>
        </p:nvSpPr>
        <p:spPr/>
        <p:txBody>
          <a:bodyPr/>
          <a:lstStyle/>
          <a:p>
            <a:fld id="{DC9A5863-4B42-5249-A432-7695E04FC1B1}" type="slidenum">
              <a:rPr lang="en-US" altLang="x-none" smtClean="0"/>
              <a:pPr/>
              <a:t>24</a:t>
            </a:fld>
            <a:endParaRPr lang="en-US" altLang="x-none" dirty="0"/>
          </a:p>
        </p:txBody>
      </p:sp>
    </p:spTree>
    <p:extLst>
      <p:ext uri="{BB962C8B-B14F-4D97-AF65-F5344CB8AC3E}">
        <p14:creationId xmlns:p14="http://schemas.microsoft.com/office/powerpoint/2010/main" val="35075519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Scotland’s SOC strategy is designed to combat SOC. Seek out support from your local monitoring officer, the Standard’s Commission</a:t>
            </a:r>
            <a:endParaRPr lang="en-GB" dirty="0"/>
          </a:p>
        </p:txBody>
      </p:sp>
      <p:sp>
        <p:nvSpPr>
          <p:cNvPr id="4" name="Header Placeholder 3"/>
          <p:cNvSpPr>
            <a:spLocks noGrp="1"/>
          </p:cNvSpPr>
          <p:nvPr>
            <p:ph type="hdr" sz="quarter" idx="10"/>
          </p:nvPr>
        </p:nvSpPr>
        <p:spPr/>
        <p:txBody>
          <a:bodyPr/>
          <a:lstStyle/>
          <a:p>
            <a:r>
              <a:rPr lang="en-GB" dirty="0" smtClean="0"/>
              <a:t>OFFICIAL: POLICE AND PARTNERS
</a:t>
            </a:r>
            <a:endParaRPr lang="en-GB" dirty="0"/>
          </a:p>
        </p:txBody>
      </p:sp>
      <p:sp>
        <p:nvSpPr>
          <p:cNvPr id="5" name="Footer Placeholder 4"/>
          <p:cNvSpPr>
            <a:spLocks noGrp="1"/>
          </p:cNvSpPr>
          <p:nvPr>
            <p:ph type="ftr" sz="quarter" idx="11"/>
          </p:nvPr>
        </p:nvSpPr>
        <p:spPr/>
        <p:txBody>
          <a:bodyPr/>
          <a:lstStyle/>
          <a:p>
            <a:r>
              <a:rPr lang="en-GB" dirty="0" smtClean="0"/>
              <a:t>
OFFICIAL: POLICE AND PARTNERS</a:t>
            </a:r>
            <a:endParaRPr lang="en-GB" dirty="0"/>
          </a:p>
        </p:txBody>
      </p:sp>
      <p:sp>
        <p:nvSpPr>
          <p:cNvPr id="6" name="Slide Number Placeholder 5"/>
          <p:cNvSpPr>
            <a:spLocks noGrp="1"/>
          </p:cNvSpPr>
          <p:nvPr>
            <p:ph type="sldNum" sz="quarter" idx="12"/>
          </p:nvPr>
        </p:nvSpPr>
        <p:spPr/>
        <p:txBody>
          <a:bodyPr/>
          <a:lstStyle/>
          <a:p>
            <a:fld id="{D4D883F5-E520-4CAE-9218-4C2C9D84AB40}" type="slidenum">
              <a:rPr lang="en-GB" smtClean="0"/>
              <a:t>3</a:t>
            </a:fld>
            <a:endParaRPr lang="en-GB" dirty="0"/>
          </a:p>
        </p:txBody>
      </p:sp>
    </p:spTree>
    <p:extLst>
      <p:ext uri="{BB962C8B-B14F-4D97-AF65-F5344CB8AC3E}">
        <p14:creationId xmlns:p14="http://schemas.microsoft.com/office/powerpoint/2010/main" val="30526303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Introduced in 2009, refreshed in 2015 and about</a:t>
            </a:r>
            <a:r>
              <a:rPr lang="en-GB" baseline="0" dirty="0" smtClean="0"/>
              <a:t> to be refreshed in summer 2022</a:t>
            </a:r>
            <a:endParaRPr lang="en-GB" dirty="0"/>
          </a:p>
        </p:txBody>
      </p:sp>
      <p:sp>
        <p:nvSpPr>
          <p:cNvPr id="4" name="Header Placeholder 3"/>
          <p:cNvSpPr>
            <a:spLocks noGrp="1"/>
          </p:cNvSpPr>
          <p:nvPr>
            <p:ph type="hdr" sz="quarter" idx="10"/>
          </p:nvPr>
        </p:nvSpPr>
        <p:spPr/>
        <p:txBody>
          <a:bodyPr/>
          <a:lstStyle/>
          <a:p>
            <a:r>
              <a:rPr lang="en-GB" dirty="0" smtClean="0"/>
              <a:t>OFFICIAL: POLICE AND PARTNERS
</a:t>
            </a:r>
            <a:endParaRPr lang="en-GB" dirty="0"/>
          </a:p>
        </p:txBody>
      </p:sp>
      <p:sp>
        <p:nvSpPr>
          <p:cNvPr id="5" name="Footer Placeholder 4"/>
          <p:cNvSpPr>
            <a:spLocks noGrp="1"/>
          </p:cNvSpPr>
          <p:nvPr>
            <p:ph type="ftr" sz="quarter" idx="11"/>
          </p:nvPr>
        </p:nvSpPr>
        <p:spPr/>
        <p:txBody>
          <a:bodyPr/>
          <a:lstStyle/>
          <a:p>
            <a:r>
              <a:rPr lang="en-GB" dirty="0" smtClean="0"/>
              <a:t>
OFFICIAL: POLICE AND PARTNERS</a:t>
            </a:r>
            <a:endParaRPr lang="en-GB" dirty="0"/>
          </a:p>
        </p:txBody>
      </p:sp>
      <p:sp>
        <p:nvSpPr>
          <p:cNvPr id="6" name="Slide Number Placeholder 5"/>
          <p:cNvSpPr>
            <a:spLocks noGrp="1"/>
          </p:cNvSpPr>
          <p:nvPr>
            <p:ph type="sldNum" sz="quarter" idx="12"/>
          </p:nvPr>
        </p:nvSpPr>
        <p:spPr/>
        <p:txBody>
          <a:bodyPr/>
          <a:lstStyle/>
          <a:p>
            <a:fld id="{D4D883F5-E520-4CAE-9218-4C2C9D84AB40}" type="slidenum">
              <a:rPr lang="en-GB" smtClean="0"/>
              <a:t>4</a:t>
            </a:fld>
            <a:endParaRPr lang="en-GB" dirty="0"/>
          </a:p>
        </p:txBody>
      </p:sp>
    </p:spTree>
    <p:extLst>
      <p:ext uri="{BB962C8B-B14F-4D97-AF65-F5344CB8AC3E}">
        <p14:creationId xmlns:p14="http://schemas.microsoft.com/office/powerpoint/2010/main" val="40483814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24579" name="Notes Placeholder 2"/>
          <p:cNvSpPr>
            <a:spLocks noGrp="1"/>
          </p:cNvSpPr>
          <p:nvPr>
            <p:ph type="body" idx="1"/>
          </p:nvPr>
        </p:nvSpPr>
        <p:spPr>
          <a:noFill/>
        </p:spPr>
        <p:txBody>
          <a:bodyPr/>
          <a:lstStyle/>
          <a:p>
            <a:r>
              <a:rPr lang="en-GB" altLang="en-US" dirty="0" smtClean="0">
                <a:latin typeface="Arial" panose="020B0604020202020204" pitchFamily="34" charset="0"/>
                <a:ea typeface="ＭＳ Ｐゴシック" panose="020B0600070205080204" pitchFamily="34" charset="-128"/>
              </a:rPr>
              <a:t>Legitimate business models do not incorporate the </a:t>
            </a:r>
            <a:r>
              <a:rPr lang="en-GB" altLang="en-US" u="sng" dirty="0" smtClean="0">
                <a:latin typeface="Arial" panose="020B0604020202020204" pitchFamily="34" charset="0"/>
                <a:ea typeface="ＭＳ Ｐゴシック" panose="020B0600070205080204" pitchFamily="34" charset="-128"/>
              </a:rPr>
              <a:t>fourth element </a:t>
            </a:r>
            <a:r>
              <a:rPr lang="en-GB" altLang="en-US" dirty="0" smtClean="0">
                <a:latin typeface="Arial" panose="020B0604020202020204" pitchFamily="34" charset="0"/>
                <a:ea typeface="ＭＳ Ｐゴシック" panose="020B0600070205080204" pitchFamily="34" charset="-128"/>
              </a:rPr>
              <a:t>above that applies to SOC.</a:t>
            </a:r>
          </a:p>
          <a:p>
            <a:endParaRPr lang="en-GB" altLang="en-US" dirty="0" smtClean="0">
              <a:latin typeface="Arial" panose="020B0604020202020204" pitchFamily="34" charset="0"/>
              <a:ea typeface="ＭＳ Ｐゴシック" panose="020B0600070205080204" pitchFamily="34" charset="-128"/>
            </a:endParaRPr>
          </a:p>
          <a:p>
            <a:r>
              <a:rPr lang="en-GB" altLang="en-US" dirty="0" smtClean="0">
                <a:latin typeface="Arial" panose="020B0604020202020204" pitchFamily="34" charset="0"/>
                <a:ea typeface="ＭＳ Ｐゴシック" panose="020B0600070205080204" pitchFamily="34" charset="-128"/>
              </a:rPr>
              <a:t>A business may at some point diversify into other income streams. </a:t>
            </a:r>
          </a:p>
          <a:p>
            <a:endParaRPr lang="en-GB" altLang="en-US" dirty="0" smtClean="0">
              <a:latin typeface="Arial" panose="020B0604020202020204" pitchFamily="34" charset="0"/>
              <a:ea typeface="ＭＳ Ｐゴシック" panose="020B0600070205080204" pitchFamily="34" charset="-128"/>
            </a:endParaRPr>
          </a:p>
          <a:p>
            <a:r>
              <a:rPr lang="en-GB" altLang="en-US" dirty="0" smtClean="0">
                <a:latin typeface="Arial" panose="020B0604020202020204" pitchFamily="34" charset="0"/>
                <a:ea typeface="ＭＳ Ｐゴシック" panose="020B0600070205080204" pitchFamily="34" charset="-128"/>
              </a:rPr>
              <a:t>The next slide focusses on the SOC income streams, which all</a:t>
            </a:r>
            <a:r>
              <a:rPr lang="en-GB" altLang="en-US" b="1" dirty="0" smtClean="0">
                <a:latin typeface="Arial" panose="020B0604020202020204" pitchFamily="34" charset="0"/>
                <a:ea typeface="ＭＳ Ｐゴシック" panose="020B0600070205080204" pitchFamily="34" charset="-128"/>
              </a:rPr>
              <a:t> cause or have the potential to cause significant harm to Scotland’s communities..</a:t>
            </a:r>
          </a:p>
        </p:txBody>
      </p:sp>
      <p:sp>
        <p:nvSpPr>
          <p:cNvPr id="24580" name="Slide Number Placeholder 3"/>
          <p:cNvSpPr>
            <a:spLocks noGrp="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FC2D7CD-227F-48D8-B77D-5A70E8886095}" type="slidenum">
              <a:rPr lang="en-US" altLang="en-US" sz="1200" smtClean="0"/>
              <a:pPr/>
              <a:t>5</a:t>
            </a:fld>
            <a:endParaRPr lang="en-US" altLang="en-US" sz="1200" dirty="0" smtClean="0"/>
          </a:p>
        </p:txBody>
      </p:sp>
    </p:spTree>
    <p:extLst>
      <p:ext uri="{BB962C8B-B14F-4D97-AF65-F5344CB8AC3E}">
        <p14:creationId xmlns:p14="http://schemas.microsoft.com/office/powerpoint/2010/main" val="13987161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26627" name="Notes Placeholder 2"/>
          <p:cNvSpPr>
            <a:spLocks noGrp="1"/>
          </p:cNvSpPr>
          <p:nvPr>
            <p:ph type="body" idx="1"/>
          </p:nvPr>
        </p:nvSpPr>
        <p:spPr>
          <a:noFill/>
        </p:spPr>
        <p:txBody>
          <a:bodyPr/>
          <a:lstStyle/>
          <a:p>
            <a:r>
              <a:rPr lang="en-GB" altLang="en-US" dirty="0" smtClean="0">
                <a:latin typeface="Arial" panose="020B0604020202020204" pitchFamily="34" charset="0"/>
                <a:ea typeface="ＭＳ Ｐゴシック" panose="020B0600070205080204" pitchFamily="34" charset="-128"/>
              </a:rPr>
              <a:t>The variety of SOC income streams are wealth building systems that take place at the expense of Scotland’s communities. They literally bring misery, poverty, lack of opportunities and even death to our communities. Legitimate businesses do not engage in this activity.</a:t>
            </a:r>
          </a:p>
          <a:p>
            <a:endParaRPr lang="en-GB" altLang="en-US" dirty="0" smtClean="0">
              <a:latin typeface="Arial" panose="020B0604020202020204" pitchFamily="34" charset="0"/>
              <a:ea typeface="ＭＳ Ｐゴシック" panose="020B0600070205080204" pitchFamily="34"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dirty="0" smtClean="0">
                <a:latin typeface="Arial" panose="020B0604020202020204" pitchFamily="34" charset="0"/>
                <a:ea typeface="ＭＳ Ｐゴシック" panose="020B0600070205080204" pitchFamily="34" charset="-128"/>
              </a:rPr>
              <a:t>Serious Organised crime is just that – an </a:t>
            </a:r>
            <a:r>
              <a:rPr lang="en-GB" altLang="en-US" b="1" u="sng" dirty="0" smtClean="0">
                <a:latin typeface="Arial" panose="020B0604020202020204" pitchFamily="34" charset="0"/>
                <a:ea typeface="ＭＳ Ｐゴシック" panose="020B0600070205080204" pitchFamily="34" charset="-128"/>
              </a:rPr>
              <a:t>organised</a:t>
            </a:r>
            <a:r>
              <a:rPr lang="en-GB" altLang="en-US" dirty="0" smtClean="0">
                <a:latin typeface="Arial" panose="020B0604020202020204" pitchFamily="34" charset="0"/>
                <a:ea typeface="ＭＳ Ｐゴシック" panose="020B0600070205080204" pitchFamily="34" charset="-128"/>
              </a:rPr>
              <a:t> criminal enterprise. SOC will often buy up local businesses and use them as a front for laundering </a:t>
            </a:r>
            <a:r>
              <a:rPr lang="en-GB" altLang="en-US" dirty="0" err="1" smtClean="0">
                <a:latin typeface="Arial" panose="020B0604020202020204" pitchFamily="34" charset="0"/>
                <a:ea typeface="ＭＳ Ｐゴシック" panose="020B0600070205080204" pitchFamily="34" charset="-128"/>
              </a:rPr>
              <a:t>illict</a:t>
            </a:r>
            <a:r>
              <a:rPr lang="en-GB" altLang="en-US" baseline="0" dirty="0" smtClean="0">
                <a:latin typeface="Arial" panose="020B0604020202020204" pitchFamily="34" charset="0"/>
                <a:ea typeface="ＭＳ Ｐゴシック" panose="020B0600070205080204" pitchFamily="34" charset="-128"/>
              </a:rPr>
              <a:t> cash which is the proceeds of SOC. They do this to avoid Proceeds of Crime (POCA) legislation.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baseline="0" dirty="0" smtClean="0">
              <a:latin typeface="Arial" panose="020B0604020202020204" pitchFamily="34" charset="0"/>
              <a:ea typeface="ＭＳ Ｐゴシック" panose="020B0600070205080204" pitchFamily="34" charset="-128"/>
            </a:endParaRPr>
          </a:p>
          <a:p>
            <a:r>
              <a:rPr lang="en-GB" altLang="en-US" dirty="0" smtClean="0">
                <a:latin typeface="Arial" panose="020B0604020202020204" pitchFamily="34" charset="0"/>
                <a:ea typeface="ＭＳ Ｐゴシック" panose="020B0600070205080204" pitchFamily="34" charset="-128"/>
              </a:rPr>
              <a:t>They will diversify into semi legitimate businesses to spread risk, </a:t>
            </a:r>
            <a:r>
              <a:rPr lang="en-GB" altLang="en-US" b="1" dirty="0" smtClean="0">
                <a:latin typeface="Arial" panose="020B0604020202020204" pitchFamily="34" charset="0"/>
                <a:ea typeface="ＭＳ Ｐゴシック" panose="020B0600070205080204" pitchFamily="34" charset="-128"/>
              </a:rPr>
              <a:t>launder illicit proceeds</a:t>
            </a:r>
            <a:r>
              <a:rPr lang="en-GB" altLang="en-US" dirty="0" smtClean="0">
                <a:latin typeface="Arial" panose="020B0604020202020204" pitchFamily="34" charset="0"/>
                <a:ea typeface="ＭＳ Ｐゴシック" panose="020B0600070205080204" pitchFamily="34" charset="-128"/>
              </a:rPr>
              <a:t> of crime and to exploit </a:t>
            </a:r>
            <a:r>
              <a:rPr lang="en-GB" altLang="en-US" b="1" dirty="0" smtClean="0">
                <a:latin typeface="Arial" panose="020B0604020202020204" pitchFamily="34" charset="0"/>
                <a:ea typeface="ＭＳ Ｐゴシック" panose="020B0600070205080204" pitchFamily="34" charset="-128"/>
              </a:rPr>
              <a:t>opportunities to make illicit income</a:t>
            </a:r>
            <a:r>
              <a:rPr lang="en-GB" altLang="en-US" dirty="0" smtClean="0">
                <a:latin typeface="Arial" panose="020B0604020202020204" pitchFamily="34" charset="0"/>
                <a:ea typeface="ＭＳ Ｐゴシック" panose="020B0600070205080204" pitchFamily="34" charset="-128"/>
              </a:rPr>
              <a:t>, squeezing legitimate competition out. </a:t>
            </a:r>
          </a:p>
          <a:p>
            <a:endParaRPr lang="en-GB" altLang="en-US" dirty="0" smtClean="0">
              <a:latin typeface="Arial" panose="020B0604020202020204" pitchFamily="34" charset="0"/>
              <a:ea typeface="ＭＳ Ｐゴシック" panose="020B0600070205080204" pitchFamily="34" charset="-128"/>
            </a:endParaRPr>
          </a:p>
          <a:p>
            <a:endParaRPr lang="en-GB" altLang="en-US" dirty="0" smtClean="0">
              <a:latin typeface="Arial" panose="020B0604020202020204" pitchFamily="34" charset="0"/>
              <a:ea typeface="ＭＳ Ｐゴシック" panose="020B0600070205080204" pitchFamily="34" charset="-128"/>
            </a:endParaRPr>
          </a:p>
          <a:p>
            <a:endParaRPr lang="en-GB" altLang="en-US" dirty="0" smtClean="0">
              <a:latin typeface="Arial" panose="020B0604020202020204" pitchFamily="34" charset="0"/>
              <a:ea typeface="ＭＳ Ｐゴシック" panose="020B0600070205080204" pitchFamily="34" charset="-128"/>
            </a:endParaRPr>
          </a:p>
          <a:p>
            <a:endParaRPr lang="en-GB" altLang="en-US" dirty="0" smtClean="0">
              <a:latin typeface="Arial" panose="020B0604020202020204" pitchFamily="34" charset="0"/>
              <a:ea typeface="ＭＳ Ｐゴシック" panose="020B0600070205080204" pitchFamily="34" charset="-128"/>
            </a:endParaRPr>
          </a:p>
        </p:txBody>
      </p:sp>
      <p:sp>
        <p:nvSpPr>
          <p:cNvPr id="26628" name="Slide Number Placeholder 3"/>
          <p:cNvSpPr>
            <a:spLocks noGrp="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0A213061-B401-4C44-BEB5-6E428007BD48}" type="slidenum">
              <a:rPr lang="en-US" altLang="en-US" sz="1200" smtClean="0"/>
              <a:pPr/>
              <a:t>6</a:t>
            </a:fld>
            <a:endParaRPr lang="en-US" altLang="en-US" sz="1200" smtClean="0"/>
          </a:p>
        </p:txBody>
      </p:sp>
    </p:spTree>
    <p:extLst>
      <p:ext uri="{BB962C8B-B14F-4D97-AF65-F5344CB8AC3E}">
        <p14:creationId xmlns:p14="http://schemas.microsoft.com/office/powerpoint/2010/main" val="42475930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It is important to yourselves to understand where potential risks come from.</a:t>
            </a:r>
          </a:p>
          <a:p>
            <a:r>
              <a:rPr lang="en-GB" dirty="0" smtClean="0"/>
              <a:t>Serious Organised Crime Groups are diversifying and have numerous seemingly legitimate businesses</a:t>
            </a:r>
            <a:r>
              <a:rPr lang="en-GB" baseline="0" dirty="0" smtClean="0"/>
              <a:t> that fund their illegal activities. They may actively target you in your role, which has previously happened.</a:t>
            </a:r>
          </a:p>
          <a:p>
            <a:r>
              <a:rPr lang="en-GB" baseline="0" dirty="0" smtClean="0"/>
              <a:t>These potential areas will be explained further on in this presentation</a:t>
            </a:r>
            <a:endParaRPr lang="en-GB" dirty="0"/>
          </a:p>
        </p:txBody>
      </p:sp>
      <p:sp>
        <p:nvSpPr>
          <p:cNvPr id="4" name="Header Placeholder 3"/>
          <p:cNvSpPr>
            <a:spLocks noGrp="1"/>
          </p:cNvSpPr>
          <p:nvPr>
            <p:ph type="hdr" sz="quarter" idx="10"/>
          </p:nvPr>
        </p:nvSpPr>
        <p:spPr/>
        <p:txBody>
          <a:bodyPr/>
          <a:lstStyle/>
          <a:p>
            <a:r>
              <a:rPr lang="en-GB" smtClean="0"/>
              <a:t>OFFICIAL: POLICE AND PARTNERS
</a:t>
            </a:r>
            <a:endParaRPr lang="en-GB"/>
          </a:p>
        </p:txBody>
      </p:sp>
      <p:sp>
        <p:nvSpPr>
          <p:cNvPr id="6" name="Slide Number Placeholder 5"/>
          <p:cNvSpPr>
            <a:spLocks noGrp="1"/>
          </p:cNvSpPr>
          <p:nvPr>
            <p:ph type="sldNum" sz="quarter" idx="12"/>
          </p:nvPr>
        </p:nvSpPr>
        <p:spPr/>
        <p:txBody>
          <a:bodyPr/>
          <a:lstStyle/>
          <a:p>
            <a:fld id="{D4D883F5-E520-4CAE-9218-4C2C9D84AB40}" type="slidenum">
              <a:rPr lang="en-GB" smtClean="0"/>
              <a:t>7</a:t>
            </a:fld>
            <a:endParaRPr lang="en-GB"/>
          </a:p>
        </p:txBody>
      </p:sp>
    </p:spTree>
    <p:extLst>
      <p:ext uri="{BB962C8B-B14F-4D97-AF65-F5344CB8AC3E}">
        <p14:creationId xmlns:p14="http://schemas.microsoft.com/office/powerpoint/2010/main" val="23961550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xfrm>
            <a:off x="1166813" y="1241425"/>
            <a:ext cx="4464050" cy="3349625"/>
          </a:xfrm>
          <a:ln/>
        </p:spPr>
      </p:sp>
      <p:sp>
        <p:nvSpPr>
          <p:cNvPr id="2867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dirty="0" smtClean="0">
                <a:latin typeface="Arial" panose="020B0604020202020204" pitchFamily="34" charset="0"/>
                <a:ea typeface="ＭＳ Ｐゴシック" panose="020B0600070205080204" pitchFamily="34" charset="-128"/>
              </a:rPr>
              <a:t>These are the issues facing the Public Sector which are evolving all the time and allows for a lucrative environment for SOC. Local authorities are large organisations and, like a large ship, difficult to alter a change in direction quickly. SOC groups very quickly identify potential loopholes for themselves gaining access through influential staff.</a:t>
            </a:r>
          </a:p>
          <a:p>
            <a:endParaRPr lang="en-GB" altLang="en-US" dirty="0" smtClean="0">
              <a:latin typeface="Arial" panose="020B0604020202020204" pitchFamily="34" charset="0"/>
              <a:ea typeface="ＭＳ Ｐゴシック" panose="020B0600070205080204" pitchFamily="34" charset="-128"/>
            </a:endParaRPr>
          </a:p>
          <a:p>
            <a:endParaRPr lang="en-GB" altLang="en-US" dirty="0" smtClean="0">
              <a:latin typeface="Arial" panose="020B0604020202020204" pitchFamily="34" charset="0"/>
              <a:ea typeface="ＭＳ Ｐゴシック" panose="020B0600070205080204" pitchFamily="34" charset="-128"/>
            </a:endParaRPr>
          </a:p>
          <a:p>
            <a:endParaRPr lang="en-GB" altLang="en-US" dirty="0" smtClean="0">
              <a:latin typeface="Arial" panose="020B0604020202020204" pitchFamily="34" charset="0"/>
              <a:ea typeface="ＭＳ Ｐゴシック" panose="020B0600070205080204" pitchFamily="34" charset="-128"/>
            </a:endParaRPr>
          </a:p>
        </p:txBody>
      </p:sp>
      <p:sp>
        <p:nvSpPr>
          <p:cNvPr id="2867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01AFE78-4227-481A-AE12-61ED757D426E}" type="slidenum">
              <a:rPr lang="en-US" altLang="en-US" sz="1200" smtClean="0"/>
              <a:pPr/>
              <a:t>8</a:t>
            </a:fld>
            <a:endParaRPr lang="en-US" altLang="en-US" sz="1200" smtClean="0"/>
          </a:p>
        </p:txBody>
      </p:sp>
    </p:spTree>
    <p:extLst>
      <p:ext uri="{BB962C8B-B14F-4D97-AF65-F5344CB8AC3E}">
        <p14:creationId xmlns:p14="http://schemas.microsoft.com/office/powerpoint/2010/main" val="39938478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xfrm>
            <a:off x="1166813" y="1241425"/>
            <a:ext cx="4464050" cy="3349625"/>
          </a:xfrm>
          <a:ln/>
        </p:spPr>
      </p:sp>
      <p:sp>
        <p:nvSpPr>
          <p:cNvPr id="3481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z="1200" b="0" dirty="0" smtClean="0">
                <a:solidFill>
                  <a:srgbClr val="003B77"/>
                </a:solidFill>
                <a:latin typeface="Calibri" panose="020F0502020204030204" pitchFamily="34" charset="0"/>
                <a:cs typeface="Calibri" panose="020F0502020204030204" pitchFamily="34" charset="0"/>
              </a:rPr>
              <a:t>SOC targeting of Local authorities often results in expensive Fraud, loss of taxpayers money and significant financial and reputational damage.</a:t>
            </a:r>
            <a:br>
              <a:rPr lang="en-GB" altLang="en-US" sz="1200" b="0" dirty="0" smtClean="0">
                <a:solidFill>
                  <a:srgbClr val="003B77"/>
                </a:solidFill>
                <a:latin typeface="Calibri" panose="020F0502020204030204" pitchFamily="34" charset="0"/>
                <a:cs typeface="Calibri" panose="020F0502020204030204" pitchFamily="34" charset="0"/>
              </a:rPr>
            </a:br>
            <a:r>
              <a:rPr lang="en-GB" altLang="en-US" sz="1200" b="0" dirty="0" smtClean="0">
                <a:solidFill>
                  <a:srgbClr val="003B77"/>
                </a:solidFill>
                <a:latin typeface="Calibri" panose="020F0502020204030204" pitchFamily="34" charset="0"/>
                <a:cs typeface="Calibri" panose="020F0502020204030204" pitchFamily="34" charset="0"/>
              </a:rPr>
              <a:t/>
            </a:r>
            <a:br>
              <a:rPr lang="en-GB" altLang="en-US" sz="1200" b="0" dirty="0" smtClean="0">
                <a:solidFill>
                  <a:srgbClr val="003B77"/>
                </a:solidFill>
                <a:latin typeface="Calibri" panose="020F0502020204030204" pitchFamily="34" charset="0"/>
                <a:cs typeface="Calibri" panose="020F0502020204030204" pitchFamily="34" charset="0"/>
              </a:rPr>
            </a:br>
            <a:r>
              <a:rPr lang="en-GB" altLang="en-US" sz="1200" b="0" dirty="0" smtClean="0">
                <a:solidFill>
                  <a:srgbClr val="003B77"/>
                </a:solidFill>
                <a:latin typeface="Calibri" panose="020F0502020204030204" pitchFamily="34" charset="0"/>
                <a:cs typeface="Calibri" panose="020F0502020204030204" pitchFamily="34" charset="0"/>
              </a:rPr>
              <a:t>The Fraud triangle…….very much like the Fire triangle of Oxygen/Heat/Fuel...take away one and it can’t take place</a:t>
            </a:r>
            <a:br>
              <a:rPr lang="en-GB" altLang="en-US" sz="1200" b="0" dirty="0" smtClean="0">
                <a:solidFill>
                  <a:srgbClr val="003B77"/>
                </a:solidFill>
                <a:latin typeface="Calibri" panose="020F0502020204030204" pitchFamily="34" charset="0"/>
                <a:cs typeface="Calibri" panose="020F0502020204030204" pitchFamily="34" charset="0"/>
              </a:rPr>
            </a:br>
            <a:r>
              <a:rPr lang="en-GB" altLang="en-US" sz="1200" b="0" dirty="0" smtClean="0">
                <a:solidFill>
                  <a:srgbClr val="003B77"/>
                </a:solidFill>
                <a:latin typeface="Calibri" panose="020F0502020204030204" pitchFamily="34" charset="0"/>
                <a:cs typeface="Calibri" panose="020F0502020204030204" pitchFamily="34" charset="0"/>
              </a:rPr>
              <a:t>Best one to remove here – </a:t>
            </a:r>
            <a:r>
              <a:rPr lang="en-GB" altLang="en-US" sz="1200" b="0" dirty="0" smtClean="0">
                <a:solidFill>
                  <a:srgbClr val="7030A0"/>
                </a:solidFill>
                <a:latin typeface="Calibri" panose="020F0502020204030204" pitchFamily="34" charset="0"/>
                <a:cs typeface="Calibri" panose="020F0502020204030204" pitchFamily="34" charset="0"/>
              </a:rPr>
              <a:t>OPPORTUNITY, which is the work of the DETER strand of Scotland’s SOC strategy</a:t>
            </a:r>
            <a:br>
              <a:rPr lang="en-GB" altLang="en-US" sz="1200" b="0" dirty="0" smtClean="0">
                <a:solidFill>
                  <a:srgbClr val="7030A0"/>
                </a:solidFill>
                <a:latin typeface="Calibri" panose="020F0502020204030204" pitchFamily="34" charset="0"/>
                <a:cs typeface="Calibri" panose="020F0502020204030204" pitchFamily="34" charset="0"/>
              </a:rPr>
            </a:br>
            <a:r>
              <a:rPr lang="en-GB" altLang="en-US" sz="1200" b="0" dirty="0" smtClean="0">
                <a:solidFill>
                  <a:srgbClr val="7030A0"/>
                </a:solidFill>
                <a:latin typeface="Calibri" panose="020F0502020204030204" pitchFamily="34" charset="0"/>
                <a:cs typeface="Calibri" panose="020F0502020204030204" pitchFamily="34" charset="0"/>
              </a:rPr>
              <a:t/>
            </a:r>
            <a:br>
              <a:rPr lang="en-GB" altLang="en-US" sz="1200" b="0" dirty="0" smtClean="0">
                <a:solidFill>
                  <a:srgbClr val="7030A0"/>
                </a:solidFill>
                <a:latin typeface="Calibri" panose="020F0502020204030204" pitchFamily="34" charset="0"/>
                <a:cs typeface="Calibri" panose="020F0502020204030204" pitchFamily="34" charset="0"/>
              </a:rPr>
            </a:br>
            <a:r>
              <a:rPr lang="en-GB" altLang="en-US" sz="1200" b="0" dirty="0" smtClean="0">
                <a:solidFill>
                  <a:srgbClr val="003B77"/>
                </a:solidFill>
                <a:latin typeface="Calibri" panose="020F0502020204030204" pitchFamily="34" charset="0"/>
                <a:cs typeface="Calibri" panose="020F0502020204030204" pitchFamily="34" charset="0"/>
              </a:rPr>
              <a:t>This diagram articulates the importance of minimising opportunities and mitigating Fraud.</a:t>
            </a:r>
          </a:p>
          <a:p>
            <a:endParaRPr lang="en-GB" altLang="en-US" sz="1200" b="0" dirty="0" smtClean="0">
              <a:solidFill>
                <a:srgbClr val="003B77"/>
              </a:solidFill>
              <a:latin typeface="Calibri" panose="020F0502020204030204" pitchFamily="34" charset="0"/>
              <a:ea typeface="ＭＳ Ｐゴシック" panose="020B0600070205080204" pitchFamily="34" charset="-128"/>
              <a:cs typeface="Calibri" panose="020F0502020204030204" pitchFamily="34" charset="0"/>
            </a:endParaRPr>
          </a:p>
          <a:p>
            <a:r>
              <a:rPr lang="en-GB" altLang="en-US" sz="1200" b="0" dirty="0" smtClean="0">
                <a:solidFill>
                  <a:srgbClr val="003B77"/>
                </a:solidFill>
                <a:latin typeface="Calibri" panose="020F0502020204030204" pitchFamily="34" charset="0"/>
                <a:ea typeface="ＭＳ Ｐゴシック" panose="020B0600070205080204" pitchFamily="34" charset="-128"/>
                <a:cs typeface="Calibri" panose="020F0502020204030204" pitchFamily="34" charset="0"/>
              </a:rPr>
              <a:t>Motivation</a:t>
            </a:r>
            <a:r>
              <a:rPr lang="en-GB" altLang="en-US" sz="1200" b="0" baseline="0" dirty="0" smtClean="0">
                <a:solidFill>
                  <a:srgbClr val="003B77"/>
                </a:solidFill>
                <a:latin typeface="Calibri" panose="020F0502020204030204" pitchFamily="34" charset="0"/>
                <a:ea typeface="ＭＳ Ｐゴシック" panose="020B0600070205080204" pitchFamily="34" charset="-128"/>
                <a:cs typeface="Calibri" panose="020F0502020204030204" pitchFamily="34" charset="0"/>
              </a:rPr>
              <a:t> and rationalisation are often to do with individual vulnerabilities, whereas minimising opportunities for SOC can often be about closing the opportunities through training of staff, improving policies and the control environment. </a:t>
            </a:r>
            <a:r>
              <a:rPr lang="en-GB" altLang="en-US" sz="1200" b="1" baseline="0" dirty="0" smtClean="0">
                <a:solidFill>
                  <a:srgbClr val="003B77"/>
                </a:solidFill>
                <a:latin typeface="Calibri" panose="020F0502020204030204" pitchFamily="34" charset="0"/>
                <a:ea typeface="ＭＳ Ｐゴシック" panose="020B0600070205080204" pitchFamily="34" charset="-128"/>
                <a:cs typeface="Calibri" panose="020F0502020204030204" pitchFamily="34" charset="0"/>
              </a:rPr>
              <a:t>See individual and organisational vulnerabilities next.</a:t>
            </a:r>
            <a:endParaRPr lang="en-GB" altLang="en-US" b="1" dirty="0" smtClean="0">
              <a:latin typeface="Arial" panose="020B0604020202020204" pitchFamily="34" charset="0"/>
              <a:ea typeface="ＭＳ Ｐゴシック" panose="020B0600070205080204" pitchFamily="34" charset="-128"/>
            </a:endParaRPr>
          </a:p>
          <a:p>
            <a:endParaRPr lang="en-GB" altLang="en-US" b="0" dirty="0" smtClean="0">
              <a:latin typeface="Arial" panose="020B0604020202020204" pitchFamily="34" charset="0"/>
              <a:ea typeface="ＭＳ Ｐゴシック" panose="020B0600070205080204" pitchFamily="34" charset="-128"/>
            </a:endParaRPr>
          </a:p>
          <a:p>
            <a:endParaRPr lang="en-GB" altLang="en-US" b="0" dirty="0" smtClean="0">
              <a:latin typeface="Arial" panose="020B0604020202020204" pitchFamily="34" charset="0"/>
              <a:ea typeface="ＭＳ Ｐゴシック" panose="020B0600070205080204" pitchFamily="34" charset="-128"/>
            </a:endParaRPr>
          </a:p>
        </p:txBody>
      </p:sp>
      <p:sp>
        <p:nvSpPr>
          <p:cNvPr id="3482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08093B68-7C89-43C8-8FAD-2FA32D1EE971}" type="slidenum">
              <a:rPr lang="en-US" altLang="en-US" sz="1200" smtClean="0"/>
              <a:pPr/>
              <a:t>9</a:t>
            </a:fld>
            <a:endParaRPr lang="en-US" altLang="en-US" sz="1200" smtClean="0"/>
          </a:p>
        </p:txBody>
      </p:sp>
    </p:spTree>
    <p:extLst>
      <p:ext uri="{BB962C8B-B14F-4D97-AF65-F5344CB8AC3E}">
        <p14:creationId xmlns:p14="http://schemas.microsoft.com/office/powerpoint/2010/main" val="13908143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3317370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00114" y="6238877"/>
            <a:ext cx="3275012"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094085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00114" y="6238877"/>
            <a:ext cx="3275012"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543923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98526" y="1503365"/>
            <a:ext cx="1441450" cy="236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898525" y="4149080"/>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Tree>
    <p:extLst>
      <p:ext uri="{BB962C8B-B14F-4D97-AF65-F5344CB8AC3E}">
        <p14:creationId xmlns:p14="http://schemas.microsoft.com/office/powerpoint/2010/main" val="32892260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98526" y="1503365"/>
            <a:ext cx="1441450" cy="236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898525" y="4149080"/>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Tree>
    <p:extLst>
      <p:ext uri="{BB962C8B-B14F-4D97-AF65-F5344CB8AC3E}">
        <p14:creationId xmlns:p14="http://schemas.microsoft.com/office/powerpoint/2010/main" val="8258492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031019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00114" y="6238877"/>
            <a:ext cx="3275012"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077281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00114" y="6238877"/>
            <a:ext cx="3275012"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710751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pic>
        <p:nvPicPr>
          <p:cNvPr id="8" name="Picture 3"/>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00114" y="6238877"/>
            <a:ext cx="3275012"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07840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pic>
        <p:nvPicPr>
          <p:cNvPr id="10" name="Picture 3"/>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00114" y="6238877"/>
            <a:ext cx="3275012"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75813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pic>
        <p:nvPicPr>
          <p:cNvPr id="6" name="Picture 3"/>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00114" y="6238877"/>
            <a:ext cx="3275012"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269377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00114" y="6238877"/>
            <a:ext cx="3275012"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227446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pic>
        <p:nvPicPr>
          <p:cNvPr id="5" name="Picture 3"/>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00114" y="6238877"/>
            <a:ext cx="3275012"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462918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pic>
        <p:nvPicPr>
          <p:cNvPr id="8" name="Picture 3"/>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00114" y="6238877"/>
            <a:ext cx="3275012"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112032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pic>
        <p:nvPicPr>
          <p:cNvPr id="8" name="Picture 3"/>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00114" y="6238877"/>
            <a:ext cx="3275012"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669746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00114" y="6238877"/>
            <a:ext cx="3275012"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282905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00114" y="6238877"/>
            <a:ext cx="3275012"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366884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98526" y="1503365"/>
            <a:ext cx="1441450" cy="236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898525" y="4149080"/>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Tree>
    <p:extLst>
      <p:ext uri="{BB962C8B-B14F-4D97-AF65-F5344CB8AC3E}">
        <p14:creationId xmlns:p14="http://schemas.microsoft.com/office/powerpoint/2010/main" val="32292504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802576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00114" y="6238877"/>
            <a:ext cx="3275012"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365218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00114" y="6238877"/>
            <a:ext cx="3275012"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1805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pic>
        <p:nvPicPr>
          <p:cNvPr id="8" name="Picture 3"/>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00114" y="6238877"/>
            <a:ext cx="3275012"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494567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00114" y="6238877"/>
            <a:ext cx="3275012"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894210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pic>
        <p:nvPicPr>
          <p:cNvPr id="10" name="Picture 3"/>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00114" y="6238877"/>
            <a:ext cx="3275012"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8560860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pic>
        <p:nvPicPr>
          <p:cNvPr id="6" name="Picture 3"/>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00114" y="6238877"/>
            <a:ext cx="3275012"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281604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pic>
        <p:nvPicPr>
          <p:cNvPr id="5" name="Picture 3"/>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00114" y="6238877"/>
            <a:ext cx="3275012"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0438816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pic>
        <p:nvPicPr>
          <p:cNvPr id="8" name="Picture 3"/>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00114" y="6238877"/>
            <a:ext cx="3275012"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9173807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pic>
        <p:nvPicPr>
          <p:cNvPr id="8" name="Picture 3"/>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00114" y="6238877"/>
            <a:ext cx="3275012"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8884507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00114" y="6238877"/>
            <a:ext cx="3275012"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762950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00114" y="6238877"/>
            <a:ext cx="3275012"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3844396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98526" y="1503365"/>
            <a:ext cx="1441450" cy="236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898525" y="4149080"/>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Tree>
    <p:extLst>
      <p:ext uri="{BB962C8B-B14F-4D97-AF65-F5344CB8AC3E}">
        <p14:creationId xmlns:p14="http://schemas.microsoft.com/office/powerpoint/2010/main" val="52247441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3797411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00114" y="6238877"/>
            <a:ext cx="3275012"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31765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pic>
        <p:nvPicPr>
          <p:cNvPr id="8" name="Picture 3"/>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00114" y="6238877"/>
            <a:ext cx="3275012"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8644685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00114" y="6238877"/>
            <a:ext cx="3275012"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948604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pic>
        <p:nvPicPr>
          <p:cNvPr id="8" name="Picture 3"/>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00114" y="6238877"/>
            <a:ext cx="3275012"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243023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pic>
        <p:nvPicPr>
          <p:cNvPr id="10" name="Picture 3"/>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00114" y="6238877"/>
            <a:ext cx="3275012"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1643839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pic>
        <p:nvPicPr>
          <p:cNvPr id="6" name="Picture 3"/>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00114" y="6238877"/>
            <a:ext cx="3275012"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3873360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pic>
        <p:nvPicPr>
          <p:cNvPr id="5" name="Picture 3"/>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00114" y="6238877"/>
            <a:ext cx="3275012"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262073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pic>
        <p:nvPicPr>
          <p:cNvPr id="8" name="Picture 3"/>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00114" y="6238877"/>
            <a:ext cx="3275012"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2495536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pic>
        <p:nvPicPr>
          <p:cNvPr id="8" name="Picture 3"/>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00114" y="6238877"/>
            <a:ext cx="3275012"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4192940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00114" y="6238877"/>
            <a:ext cx="3275012"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774655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00114" y="6238877"/>
            <a:ext cx="3275012"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9843767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98526" y="1503365"/>
            <a:ext cx="1441450" cy="236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898525" y="4149080"/>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Tree>
    <p:extLst>
      <p:ext uri="{BB962C8B-B14F-4D97-AF65-F5344CB8AC3E}">
        <p14:creationId xmlns:p14="http://schemas.microsoft.com/office/powerpoint/2010/main" val="14085474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pic>
        <p:nvPicPr>
          <p:cNvPr id="10" name="Picture 3"/>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00114" y="6238877"/>
            <a:ext cx="3275012"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6453933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98525" y="4149080"/>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8525" y="1503916"/>
            <a:ext cx="1441227" cy="2364410"/>
          </a:xfrm>
          <a:prstGeom prst="rect">
            <a:avLst/>
          </a:prstGeom>
        </p:spPr>
      </p:pic>
    </p:spTree>
    <p:extLst>
      <p:ext uri="{BB962C8B-B14F-4D97-AF65-F5344CB8AC3E}">
        <p14:creationId xmlns:p14="http://schemas.microsoft.com/office/powerpoint/2010/main" val="46882052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0000" y="6238800"/>
            <a:ext cx="3275856" cy="309811"/>
          </a:xfrm>
          <a:prstGeom prst="rect">
            <a:avLst/>
          </a:prstGeom>
        </p:spPr>
      </p:pic>
    </p:spTree>
    <p:extLst>
      <p:ext uri="{BB962C8B-B14F-4D97-AF65-F5344CB8AC3E}">
        <p14:creationId xmlns:p14="http://schemas.microsoft.com/office/powerpoint/2010/main" val="1328299830"/>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0000" y="6238800"/>
            <a:ext cx="3275856" cy="309811"/>
          </a:xfrm>
          <a:prstGeom prst="rect">
            <a:avLst/>
          </a:prstGeom>
        </p:spPr>
      </p:pic>
    </p:spTree>
    <p:extLst>
      <p:ext uri="{BB962C8B-B14F-4D97-AF65-F5344CB8AC3E}">
        <p14:creationId xmlns:p14="http://schemas.microsoft.com/office/powerpoint/2010/main" val="2254449471"/>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524000"/>
            <a:ext cx="3810000"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524000"/>
            <a:ext cx="3810000"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0000" y="6238800"/>
            <a:ext cx="3275856" cy="309811"/>
          </a:xfrm>
          <a:prstGeom prst="rect">
            <a:avLst/>
          </a:prstGeom>
        </p:spPr>
      </p:pic>
    </p:spTree>
    <p:extLst>
      <p:ext uri="{BB962C8B-B14F-4D97-AF65-F5344CB8AC3E}">
        <p14:creationId xmlns:p14="http://schemas.microsoft.com/office/powerpoint/2010/main" val="3040417716"/>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0000" y="6238800"/>
            <a:ext cx="3275856" cy="309811"/>
          </a:xfrm>
          <a:prstGeom prst="rect">
            <a:avLst/>
          </a:prstGeom>
        </p:spPr>
      </p:pic>
    </p:spTree>
    <p:extLst>
      <p:ext uri="{BB962C8B-B14F-4D97-AF65-F5344CB8AC3E}">
        <p14:creationId xmlns:p14="http://schemas.microsoft.com/office/powerpoint/2010/main" val="381915757"/>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0000" y="6238800"/>
            <a:ext cx="3275856" cy="309811"/>
          </a:xfrm>
          <a:prstGeom prst="rect">
            <a:avLst/>
          </a:prstGeom>
        </p:spPr>
      </p:pic>
    </p:spTree>
    <p:extLst>
      <p:ext uri="{BB962C8B-B14F-4D97-AF65-F5344CB8AC3E}">
        <p14:creationId xmlns:p14="http://schemas.microsoft.com/office/powerpoint/2010/main" val="2767238376"/>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0000" y="6238800"/>
            <a:ext cx="3275856" cy="309811"/>
          </a:xfrm>
          <a:prstGeom prst="rect">
            <a:avLst/>
          </a:prstGeom>
        </p:spPr>
      </p:pic>
    </p:spTree>
    <p:extLst>
      <p:ext uri="{BB962C8B-B14F-4D97-AF65-F5344CB8AC3E}">
        <p14:creationId xmlns:p14="http://schemas.microsoft.com/office/powerpoint/2010/main" val="77694070"/>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0000" y="6238800"/>
            <a:ext cx="3275856" cy="309811"/>
          </a:xfrm>
          <a:prstGeom prst="rect">
            <a:avLst/>
          </a:prstGeom>
        </p:spPr>
      </p:pic>
    </p:spTree>
    <p:extLst>
      <p:ext uri="{BB962C8B-B14F-4D97-AF65-F5344CB8AC3E}">
        <p14:creationId xmlns:p14="http://schemas.microsoft.com/office/powerpoint/2010/main" val="443026433"/>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0000" y="6238800"/>
            <a:ext cx="3275856" cy="309811"/>
          </a:xfrm>
          <a:prstGeom prst="rect">
            <a:avLst/>
          </a:prstGeom>
        </p:spPr>
      </p:pic>
    </p:spTree>
    <p:extLst>
      <p:ext uri="{BB962C8B-B14F-4D97-AF65-F5344CB8AC3E}">
        <p14:creationId xmlns:p14="http://schemas.microsoft.com/office/powerpoint/2010/main" val="3783700164"/>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0000" y="6238800"/>
            <a:ext cx="3275856" cy="309811"/>
          </a:xfrm>
          <a:prstGeom prst="rect">
            <a:avLst/>
          </a:prstGeom>
        </p:spPr>
      </p:pic>
    </p:spTree>
    <p:extLst>
      <p:ext uri="{BB962C8B-B14F-4D97-AF65-F5344CB8AC3E}">
        <p14:creationId xmlns:p14="http://schemas.microsoft.com/office/powerpoint/2010/main" val="164931841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pic>
        <p:nvPicPr>
          <p:cNvPr id="6" name="Picture 3"/>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00114" y="6238877"/>
            <a:ext cx="3275012"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5730972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81000"/>
            <a:ext cx="1943100" cy="5334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381000"/>
            <a:ext cx="5676900" cy="5334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0000" y="6238800"/>
            <a:ext cx="3275856" cy="309811"/>
          </a:xfrm>
          <a:prstGeom prst="rect">
            <a:avLst/>
          </a:prstGeom>
        </p:spPr>
      </p:pic>
    </p:spTree>
    <p:extLst>
      <p:ext uri="{BB962C8B-B14F-4D97-AF65-F5344CB8AC3E}">
        <p14:creationId xmlns:p14="http://schemas.microsoft.com/office/powerpoint/2010/main" val="143472908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pic>
        <p:nvPicPr>
          <p:cNvPr id="5" name="Picture 3"/>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00114" y="6238877"/>
            <a:ext cx="3275012"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550776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pic>
        <p:nvPicPr>
          <p:cNvPr id="8" name="Picture 3"/>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00114" y="6238877"/>
            <a:ext cx="3275012"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387873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pic>
        <p:nvPicPr>
          <p:cNvPr id="8" name="Picture 3"/>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00114" y="6238877"/>
            <a:ext cx="3275012"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860308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theme" Target="../theme/theme4.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theme" Target="../theme/theme5.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smtClean="0"/>
              <a:t>
OFFICIAL</a:t>
            </a:r>
            <a:endParaRPr lang="en-GB"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528924-88D5-4E28-9463-A2EEBCEBACBA}" type="slidenum">
              <a:rPr lang="en-GB" smtClean="0"/>
              <a:t>‹#›</a:t>
            </a:fld>
            <a:endParaRPr lang="en-GB" dirty="0"/>
          </a:p>
        </p:txBody>
      </p:sp>
    </p:spTree>
    <p:extLst>
      <p:ext uri="{BB962C8B-B14F-4D97-AF65-F5344CB8AC3E}">
        <p14:creationId xmlns:p14="http://schemas.microsoft.com/office/powerpoint/2010/main" val="77176115"/>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 id="2147483794" r:id="rId12"/>
    <p:sldLayoutId id="2147483674" r:id="rId13"/>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
OFFICIAL</a:t>
            </a:r>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540330331"/>
      </p:ext>
    </p:extLst>
  </p:cSld>
  <p:clrMap bg1="lt1" tx1="dk1" bg2="lt2" tx2="dk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 id="2147483817" r:id="rId10"/>
    <p:sldLayoutId id="2147483818" r:id="rId11"/>
    <p:sldLayoutId id="2147483686" r:id="rId1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
OFFICIAL</a:t>
            </a:r>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2221378595"/>
      </p:ext>
    </p:extLst>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 id="2147483710" r:id="rId1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
OFFICIAL</a:t>
            </a:r>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759619602"/>
      </p:ext>
    </p:extLst>
  </p:cSld>
  <p:clrMap bg1="lt1" tx1="dk1" bg2="lt2" tx2="dk2" accent1="accent1" accent2="accent2" accent3="accent3" accent4="accent4" accent5="accent5" accent6="accent6" hlink="hlink" folHlink="folHlink"/>
  <p:sldLayoutIdLst>
    <p:sldLayoutId id="2147483892" r:id="rId1"/>
    <p:sldLayoutId id="2147483893" r:id="rId2"/>
    <p:sldLayoutId id="2147483894" r:id="rId3"/>
    <p:sldLayoutId id="2147483895" r:id="rId4"/>
    <p:sldLayoutId id="2147483896" r:id="rId5"/>
    <p:sldLayoutId id="2147483897" r:id="rId6"/>
    <p:sldLayoutId id="2147483898" r:id="rId7"/>
    <p:sldLayoutId id="2147483899" r:id="rId8"/>
    <p:sldLayoutId id="2147483900" r:id="rId9"/>
    <p:sldLayoutId id="2147483901" r:id="rId10"/>
    <p:sldLayoutId id="2147483902" r:id="rId11"/>
    <p:sldLayoutId id="2147483770" r:id="rId1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381000"/>
            <a:ext cx="7772400"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x-none"/>
              <a:t>Click to edit Master title style</a:t>
            </a:r>
          </a:p>
        </p:txBody>
      </p:sp>
      <p:sp>
        <p:nvSpPr>
          <p:cNvPr id="1027" name="Rectangle 3"/>
          <p:cNvSpPr>
            <a:spLocks noGrp="1" noChangeArrowheads="1"/>
          </p:cNvSpPr>
          <p:nvPr>
            <p:ph type="body" idx="1"/>
          </p:nvPr>
        </p:nvSpPr>
        <p:spPr bwMode="auto">
          <a:xfrm>
            <a:off x="685800" y="1524000"/>
            <a:ext cx="7772400" cy="419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x-none"/>
              <a:t>Click to edit Master text styles</a:t>
            </a:r>
          </a:p>
          <a:p>
            <a:pPr lvl="1"/>
            <a:r>
              <a:rPr lang="en-US" altLang="x-none"/>
              <a:t>Second level</a:t>
            </a:r>
          </a:p>
          <a:p>
            <a:pPr lvl="2"/>
            <a:r>
              <a:rPr lang="en-US" altLang="x-none"/>
              <a:t>Third level</a:t>
            </a:r>
          </a:p>
          <a:p>
            <a:pPr lvl="3"/>
            <a:r>
              <a:rPr lang="en-US" altLang="x-none"/>
              <a:t>Fourth level</a:t>
            </a:r>
          </a:p>
          <a:p>
            <a:pPr lvl="4"/>
            <a:r>
              <a:rPr lang="en-US" altLang="x-none"/>
              <a:t>Fifth level</a:t>
            </a:r>
          </a:p>
        </p:txBody>
      </p:sp>
    </p:spTree>
    <p:extLst>
      <p:ext uri="{BB962C8B-B14F-4D97-AF65-F5344CB8AC3E}">
        <p14:creationId xmlns:p14="http://schemas.microsoft.com/office/powerpoint/2010/main" val="2624200742"/>
      </p:ext>
    </p:extLst>
  </p:cSld>
  <p:clrMap bg1="lt1" tx1="dk1" bg2="lt2" tx2="dk2" accent1="accent1" accent2="accent2" accent3="accent3" accent4="accent4" accent5="accent5" accent6="accent6" hlink="hlink" folHlink="folHlink"/>
  <p:sldLayoutIdLst>
    <p:sldLayoutId id="2147483904" r:id="rId1"/>
    <p:sldLayoutId id="2147483905" r:id="rId2"/>
    <p:sldLayoutId id="2147483906" r:id="rId3"/>
    <p:sldLayoutId id="2147483907" r:id="rId4"/>
    <p:sldLayoutId id="2147483908" r:id="rId5"/>
    <p:sldLayoutId id="2147483909" r:id="rId6"/>
    <p:sldLayoutId id="2147483910" r:id="rId7"/>
    <p:sldLayoutId id="2147483911" r:id="rId8"/>
    <p:sldLayoutId id="2147483912" r:id="rId9"/>
    <p:sldLayoutId id="2147483913" r:id="rId10"/>
    <p:sldLayoutId id="2147483914" r:id="rId11"/>
  </p:sldLayoutIdLst>
  <p:hf hdr="0" dt="0"/>
  <p:txStyles>
    <p:titleStyle>
      <a:lvl1pPr algn="l" rtl="0" fontAlgn="base">
        <a:spcBef>
          <a:spcPct val="0"/>
        </a:spcBef>
        <a:spcAft>
          <a:spcPct val="0"/>
        </a:spcAft>
        <a:defRPr sz="3200" b="1" kern="1200">
          <a:solidFill>
            <a:schemeClr val="bg1"/>
          </a:solidFill>
          <a:latin typeface="+mj-lt"/>
          <a:ea typeface="+mj-ea"/>
          <a:cs typeface="+mj-cs"/>
        </a:defRPr>
      </a:lvl1pPr>
      <a:lvl2pPr algn="l" rtl="0" fontAlgn="base">
        <a:spcBef>
          <a:spcPct val="0"/>
        </a:spcBef>
        <a:spcAft>
          <a:spcPct val="0"/>
        </a:spcAft>
        <a:defRPr sz="3200" b="1">
          <a:solidFill>
            <a:schemeClr val="bg1"/>
          </a:solidFill>
          <a:latin typeface="Arial" charset="0"/>
          <a:ea typeface="ＭＳ Ｐゴシック" charset="-128"/>
        </a:defRPr>
      </a:lvl2pPr>
      <a:lvl3pPr algn="l" rtl="0" fontAlgn="base">
        <a:spcBef>
          <a:spcPct val="0"/>
        </a:spcBef>
        <a:spcAft>
          <a:spcPct val="0"/>
        </a:spcAft>
        <a:defRPr sz="3200" b="1">
          <a:solidFill>
            <a:schemeClr val="bg1"/>
          </a:solidFill>
          <a:latin typeface="Arial" charset="0"/>
          <a:ea typeface="ＭＳ Ｐゴシック" charset="-128"/>
        </a:defRPr>
      </a:lvl3pPr>
      <a:lvl4pPr algn="l" rtl="0" fontAlgn="base">
        <a:spcBef>
          <a:spcPct val="0"/>
        </a:spcBef>
        <a:spcAft>
          <a:spcPct val="0"/>
        </a:spcAft>
        <a:defRPr sz="3200" b="1">
          <a:solidFill>
            <a:schemeClr val="bg1"/>
          </a:solidFill>
          <a:latin typeface="Arial" charset="0"/>
          <a:ea typeface="ＭＳ Ｐゴシック" charset="-128"/>
        </a:defRPr>
      </a:lvl4pPr>
      <a:lvl5pPr algn="l" rtl="0" fontAlgn="base">
        <a:spcBef>
          <a:spcPct val="0"/>
        </a:spcBef>
        <a:spcAft>
          <a:spcPct val="0"/>
        </a:spcAft>
        <a:defRPr sz="3200" b="1">
          <a:solidFill>
            <a:schemeClr val="bg1"/>
          </a:solidFill>
          <a:latin typeface="Arial" charset="0"/>
          <a:ea typeface="ＭＳ Ｐゴシック" charset="-128"/>
        </a:defRPr>
      </a:lvl5pPr>
      <a:lvl6pPr marL="457200" algn="l" rtl="0" fontAlgn="base">
        <a:spcBef>
          <a:spcPct val="0"/>
        </a:spcBef>
        <a:spcAft>
          <a:spcPct val="0"/>
        </a:spcAft>
        <a:defRPr sz="3200" b="1">
          <a:solidFill>
            <a:schemeClr val="bg1"/>
          </a:solidFill>
          <a:latin typeface="Arial" charset="0"/>
          <a:ea typeface="ＭＳ Ｐゴシック" charset="-128"/>
        </a:defRPr>
      </a:lvl6pPr>
      <a:lvl7pPr marL="914400" algn="l" rtl="0" fontAlgn="base">
        <a:spcBef>
          <a:spcPct val="0"/>
        </a:spcBef>
        <a:spcAft>
          <a:spcPct val="0"/>
        </a:spcAft>
        <a:defRPr sz="3200" b="1">
          <a:solidFill>
            <a:schemeClr val="bg1"/>
          </a:solidFill>
          <a:latin typeface="Arial" charset="0"/>
          <a:ea typeface="ＭＳ Ｐゴシック" charset="-128"/>
        </a:defRPr>
      </a:lvl7pPr>
      <a:lvl8pPr marL="1371600" algn="l" rtl="0" fontAlgn="base">
        <a:spcBef>
          <a:spcPct val="0"/>
        </a:spcBef>
        <a:spcAft>
          <a:spcPct val="0"/>
        </a:spcAft>
        <a:defRPr sz="3200" b="1">
          <a:solidFill>
            <a:schemeClr val="bg1"/>
          </a:solidFill>
          <a:latin typeface="Arial" charset="0"/>
          <a:ea typeface="ＭＳ Ｐゴシック" charset="-128"/>
        </a:defRPr>
      </a:lvl8pPr>
      <a:lvl9pPr marL="1828800" algn="l" rtl="0" fontAlgn="base">
        <a:spcBef>
          <a:spcPct val="0"/>
        </a:spcBef>
        <a:spcAft>
          <a:spcPct val="0"/>
        </a:spcAft>
        <a:defRPr sz="3200" b="1">
          <a:solidFill>
            <a:schemeClr val="bg1"/>
          </a:solidFill>
          <a:latin typeface="Arial" charset="0"/>
          <a:ea typeface="ＭＳ Ｐゴシック" charset="-128"/>
        </a:defRPr>
      </a:lvl9pPr>
    </p:titleStyle>
    <p:bodyStyle>
      <a:lvl1pPr marL="342900" indent="-342900" algn="l" rtl="0" fontAlgn="base">
        <a:spcBef>
          <a:spcPct val="20000"/>
        </a:spcBef>
        <a:spcAft>
          <a:spcPct val="0"/>
        </a:spcAft>
        <a:buChar char="•"/>
        <a:defRPr sz="2000" kern="1200">
          <a:solidFill>
            <a:schemeClr val="bg1"/>
          </a:solidFill>
          <a:latin typeface="+mn-lt"/>
          <a:ea typeface="+mn-ea"/>
          <a:cs typeface="+mn-cs"/>
        </a:defRPr>
      </a:lvl1pPr>
      <a:lvl2pPr marL="742950" indent="-285750" algn="l" rtl="0" fontAlgn="base">
        <a:spcBef>
          <a:spcPct val="20000"/>
        </a:spcBef>
        <a:spcAft>
          <a:spcPct val="0"/>
        </a:spcAft>
        <a:buChar char="–"/>
        <a:defRPr sz="2000" kern="1200">
          <a:solidFill>
            <a:schemeClr val="bg1"/>
          </a:solidFill>
          <a:latin typeface="+mn-lt"/>
          <a:ea typeface="+mn-ea"/>
          <a:cs typeface="+mn-cs"/>
        </a:defRPr>
      </a:lvl2pPr>
      <a:lvl3pPr marL="1143000" indent="-228600" algn="l" rtl="0" fontAlgn="base">
        <a:spcBef>
          <a:spcPct val="20000"/>
        </a:spcBef>
        <a:spcAft>
          <a:spcPct val="0"/>
        </a:spcAft>
        <a:buChar char="•"/>
        <a:defRPr sz="2000" kern="1200">
          <a:solidFill>
            <a:schemeClr val="bg1"/>
          </a:solidFill>
          <a:latin typeface="+mn-lt"/>
          <a:ea typeface="+mn-ea"/>
          <a:cs typeface="+mn-cs"/>
        </a:defRPr>
      </a:lvl3pPr>
      <a:lvl4pPr marL="1600200" indent="-228600" algn="l" rtl="0" fontAlgn="base">
        <a:spcBef>
          <a:spcPct val="20000"/>
        </a:spcBef>
        <a:spcAft>
          <a:spcPct val="0"/>
        </a:spcAft>
        <a:buChar char="–"/>
        <a:defRPr sz="2000" kern="1200">
          <a:solidFill>
            <a:schemeClr val="bg1"/>
          </a:solidFill>
          <a:latin typeface="+mn-lt"/>
          <a:ea typeface="+mn-ea"/>
          <a:cs typeface="+mn-cs"/>
        </a:defRPr>
      </a:lvl4pPr>
      <a:lvl5pPr marL="2057400" indent="-228600" algn="l" rtl="0" fontAlgn="base">
        <a:spcBef>
          <a:spcPct val="20000"/>
        </a:spcBef>
        <a:spcAft>
          <a:spcPct val="0"/>
        </a:spcAft>
        <a:buChar char="»"/>
        <a:defRPr sz="20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4.jpg"/></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4.jp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hyperlink" Target="https://www.google.co.uk/imgres?imgurl=https://www.pngall.com/wp-content/uploads/4/Magnifying-Glass-Transparent.png&amp;imgrefurl=https://www.pngall.com/magnifying-glass-png&amp;tbnid=FgSX21HJGaLItM&amp;vet=10CAcQxiAoBGoXChMIkJXzsLWd9wIVAAAAAB0AAAAAEAg..i&amp;docid=iBpFkvDGcSVNaM&amp;w=920&amp;h=588&amp;itg=1&amp;q=transparent%20background%20magnifying%20glass%20clipart&amp;hl=en-GB&amp;ved=0CAcQxiAoBGoXChMIkJXzsLWd9wIVAAAAAB0AAAAAEAg"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google.co.uk/imgres?imgurl=https://www.tysoncodeofconduct.com/Assets/media/CodeOfConduct/Icons/GiftHospitality.png&amp;imgrefurl=https://www.tysoncodeofconduct.com/suppliers-and-customers/gift-and-hospitality/&amp;tbnid=4_5PJvPXslTsWM&amp;vet=10CAMQxiAoAGoXChMIsNS98Led9wIVAAAAAB0AAAAAEAg..i&amp;docid=VlWLSjK6bsOAZM&amp;w=225&amp;h=225&amp;itg=1&amp;q=gifts%20and%20hospitality&amp;hl=en-GB&amp;ved=0CAMQxiAoAGoXChMIsNS98Led9wIVAAAAAB0AAAAAEAg" TargetMode="External"/><Relationship Id="rId2" Type="http://schemas.openxmlformats.org/officeDocument/2006/relationships/notesSlide" Target="../notesSlides/notesSlide16.xml"/><Relationship Id="rId1" Type="http://schemas.openxmlformats.org/officeDocument/2006/relationships/slideLayout" Target="../slideLayouts/slideLayout15.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32.xml"/><Relationship Id="rId5" Type="http://schemas.openxmlformats.org/officeDocument/2006/relationships/image" Target="../media/image4.jpg"/><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32.xml"/><Relationship Id="rId4" Type="http://schemas.openxmlformats.org/officeDocument/2006/relationships/image" Target="../media/image4.jp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51.xml"/><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hyperlink" Target="https://www.theguardian.com/uk-news/2021/mar/24/commissioners-to-help-run-dysfunctional-liverpool-council" TargetMode="External"/><Relationship Id="rId7" Type="http://schemas.openxmlformats.org/officeDocument/2006/relationships/hyperlink" Target="https://www.theguardian.com/uk-news/2019/feb/19/liverpool-reacts-return-of-derek-hatton-labour" TargetMode="External"/><Relationship Id="rId2" Type="http://schemas.openxmlformats.org/officeDocument/2006/relationships/notesSlide" Target="../notesSlides/notesSlide20.xml"/><Relationship Id="rId1" Type="http://schemas.openxmlformats.org/officeDocument/2006/relationships/slideLayout" Target="../slideLayouts/slideLayout32.xml"/><Relationship Id="rId6" Type="http://schemas.openxmlformats.org/officeDocument/2006/relationships/hyperlink" Target="https://www.theguardian.com/uk-news/2020/dec/17/government-orders-inspection-of-liverpool-council-following-arrests" TargetMode="External"/><Relationship Id="rId5" Type="http://schemas.openxmlformats.org/officeDocument/2006/relationships/hyperlink" Target="https://baltictriangle.co.uk/baltic-profiles-jayne-casey/" TargetMode="External"/><Relationship Id="rId4" Type="http://schemas.openxmlformats.org/officeDocument/2006/relationships/hyperlink" Target="https://twitter.com/LiamThorpECHO/status/1374853434885738501?s=20"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1.xml"/><Relationship Id="rId1" Type="http://schemas.openxmlformats.org/officeDocument/2006/relationships/slideLayout" Target="../slideLayouts/slideLayout32.xml"/></Relationships>
</file>

<file path=ppt/slides/_rels/slide2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2.xml"/><Relationship Id="rId1" Type="http://schemas.openxmlformats.org/officeDocument/2006/relationships/slideLayout" Target="../slideLayouts/slideLayout3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38.xml"/><Relationship Id="rId4" Type="http://schemas.openxmlformats.org/officeDocument/2006/relationships/image" Target="../media/image4.jp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9.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51.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7.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7.xml"/><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0.xml"/><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google.co.uk/url?sa=i&amp;rct=j&amp;q=&amp;esrc=s&amp;source=images&amp;cd=&amp;cad=rja&amp;uact=8&amp;ved=2ahUKEwjA7bWH09fZAhUIxRQKHXHeBr8QjRx6BAgAEAU&amp;url=https://i-sight.com/resources/opportunity-workplace-fraud/&amp;psig=AOvVaw3O3K56uQHDkLmpDA-tSfvt&amp;ust=1520423999283665"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4.jp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904875" y="4008457"/>
            <a:ext cx="6260214" cy="13234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0" tIns="0">
            <a:spAutoFit/>
          </a:bodyPr>
          <a:lstStyle>
            <a:lvl1pPr>
              <a:spcBef>
                <a:spcPct val="20000"/>
              </a:spcBef>
              <a:buChar char="•"/>
              <a:defRPr sz="2000">
                <a:solidFill>
                  <a:schemeClr val="bg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bg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bg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bg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800" b="1" dirty="0" smtClean="0">
                <a:solidFill>
                  <a:srgbClr val="002060"/>
                </a:solidFill>
                <a:latin typeface="+mn-lt"/>
                <a:cs typeface="Segoe UI" panose="020B0502040204020203" pitchFamily="34" charset="0"/>
              </a:rPr>
              <a:t>Elected Member - Serious Organised Crime Awareness</a:t>
            </a:r>
          </a:p>
          <a:p>
            <a:pPr>
              <a:spcBef>
                <a:spcPct val="0"/>
              </a:spcBef>
              <a:buFontTx/>
              <a:buNone/>
            </a:pPr>
            <a:endParaRPr lang="en-US" altLang="en-US" sz="2700" b="1" dirty="0">
              <a:solidFill>
                <a:srgbClr val="002060"/>
              </a:solidFill>
              <a:latin typeface="+mn-lt"/>
              <a:cs typeface="Segoe UI" panose="020B0502040204020203" pitchFamily="34" charset="0"/>
            </a:endParaRPr>
          </a:p>
        </p:txBody>
      </p:sp>
      <p:sp>
        <p:nvSpPr>
          <p:cNvPr id="3" name="Text Box 4"/>
          <p:cNvSpPr txBox="1">
            <a:spLocks noChangeArrowheads="1"/>
          </p:cNvSpPr>
          <p:nvPr/>
        </p:nvSpPr>
        <p:spPr bwMode="auto">
          <a:xfrm>
            <a:off x="904875" y="5177294"/>
            <a:ext cx="7553325" cy="17697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0" tIns="0">
            <a:spAutoFit/>
          </a:bodyPr>
          <a:lstStyle>
            <a:lvl1pPr>
              <a:spcBef>
                <a:spcPct val="20000"/>
              </a:spcBef>
              <a:buChar char="•"/>
              <a:defRPr sz="2000">
                <a:solidFill>
                  <a:schemeClr val="bg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bg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bg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bg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800" dirty="0" smtClean="0">
                <a:solidFill>
                  <a:srgbClr val="002060"/>
                </a:solidFill>
                <a:latin typeface="+mn-lt"/>
              </a:rPr>
              <a:t>National Serious Organised Crime Interventions May 2022                                                         </a:t>
            </a:r>
          </a:p>
          <a:p>
            <a:pPr>
              <a:spcBef>
                <a:spcPct val="0"/>
              </a:spcBef>
              <a:buFontTx/>
              <a:buNone/>
            </a:pPr>
            <a:endParaRPr lang="en-US" altLang="en-US" sz="2800" dirty="0">
              <a:solidFill>
                <a:srgbClr val="002060"/>
              </a:solidFill>
              <a:latin typeface="+mn-lt"/>
            </a:endParaRPr>
          </a:p>
          <a:p>
            <a:pPr>
              <a:spcBef>
                <a:spcPct val="0"/>
              </a:spcBef>
              <a:buFontTx/>
              <a:buNone/>
            </a:pPr>
            <a:endParaRPr lang="en-US" altLang="en-US" sz="2800" b="1" dirty="0">
              <a:solidFill>
                <a:srgbClr val="002060"/>
              </a:solidFill>
              <a:latin typeface="+mn-lt"/>
            </a:endParaRP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16667" b="15667"/>
          <a:stretch/>
        </p:blipFill>
        <p:spPr>
          <a:xfrm>
            <a:off x="6999536" y="208801"/>
            <a:ext cx="1623763" cy="1061199"/>
          </a:xfrm>
          <a:prstGeom prst="rect">
            <a:avLst/>
          </a:prstGeom>
        </p:spPr>
      </p:pic>
    </p:spTree>
    <p:extLst>
      <p:ext uri="{BB962C8B-B14F-4D97-AF65-F5344CB8AC3E}">
        <p14:creationId xmlns:p14="http://schemas.microsoft.com/office/powerpoint/2010/main" val="40386708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normAutofit/>
          </a:bodyPr>
          <a:lstStyle/>
          <a:p>
            <a:r>
              <a:rPr lang="en-GB" altLang="en-US" sz="3200" b="1" dirty="0" smtClean="0">
                <a:solidFill>
                  <a:srgbClr val="003B77"/>
                </a:solidFill>
                <a:latin typeface="+mn-lt"/>
              </a:rPr>
              <a:t>Fraud can thrive in Local Authorities as a result of </a:t>
            </a:r>
            <a:r>
              <a:rPr lang="en-GB" altLang="en-US" sz="3200" b="1" u="sng" dirty="0" smtClean="0">
                <a:solidFill>
                  <a:srgbClr val="003B77"/>
                </a:solidFill>
                <a:latin typeface="+mn-lt"/>
              </a:rPr>
              <a:t>individual vulnerabilities</a:t>
            </a:r>
          </a:p>
        </p:txBody>
      </p:sp>
      <p:sp>
        <p:nvSpPr>
          <p:cNvPr id="31747" name="Content Placeholder 2"/>
          <p:cNvSpPr>
            <a:spLocks noGrp="1"/>
          </p:cNvSpPr>
          <p:nvPr>
            <p:ph sz="half" idx="1"/>
          </p:nvPr>
        </p:nvSpPr>
        <p:spPr>
          <a:xfrm>
            <a:off x="628650" y="1825625"/>
            <a:ext cx="3879850" cy="4351338"/>
          </a:xfrm>
        </p:spPr>
        <p:txBody>
          <a:bodyPr>
            <a:normAutofit/>
          </a:bodyPr>
          <a:lstStyle/>
          <a:p>
            <a:r>
              <a:rPr lang="en-GB" altLang="en-US" dirty="0" smtClean="0">
                <a:solidFill>
                  <a:srgbClr val="003B77"/>
                </a:solidFill>
              </a:rPr>
              <a:t>Debt</a:t>
            </a:r>
          </a:p>
          <a:p>
            <a:r>
              <a:rPr lang="en-GB" altLang="en-US" dirty="0" smtClean="0">
                <a:solidFill>
                  <a:srgbClr val="003B77"/>
                </a:solidFill>
              </a:rPr>
              <a:t>Addictions</a:t>
            </a:r>
          </a:p>
          <a:p>
            <a:pPr lvl="1"/>
            <a:r>
              <a:rPr lang="en-GB" altLang="en-US" sz="2800" dirty="0" smtClean="0">
                <a:solidFill>
                  <a:srgbClr val="003B77"/>
                </a:solidFill>
              </a:rPr>
              <a:t>Alcohol</a:t>
            </a:r>
          </a:p>
          <a:p>
            <a:pPr lvl="1"/>
            <a:r>
              <a:rPr lang="en-GB" altLang="en-US" sz="2800" dirty="0" smtClean="0">
                <a:solidFill>
                  <a:srgbClr val="003B77"/>
                </a:solidFill>
              </a:rPr>
              <a:t>Drugs (illicit or prescribed)</a:t>
            </a:r>
          </a:p>
          <a:p>
            <a:pPr lvl="1"/>
            <a:r>
              <a:rPr lang="en-GB" altLang="en-US" sz="2800" dirty="0" smtClean="0">
                <a:solidFill>
                  <a:srgbClr val="003B77"/>
                </a:solidFill>
              </a:rPr>
              <a:t>Gambling</a:t>
            </a:r>
          </a:p>
          <a:p>
            <a:r>
              <a:rPr lang="en-GB" altLang="en-US" dirty="0" smtClean="0">
                <a:solidFill>
                  <a:srgbClr val="003B77"/>
                </a:solidFill>
              </a:rPr>
              <a:t>Coerced</a:t>
            </a:r>
          </a:p>
          <a:p>
            <a:r>
              <a:rPr lang="en-GB" altLang="en-US" dirty="0" smtClean="0">
                <a:solidFill>
                  <a:srgbClr val="003B77"/>
                </a:solidFill>
              </a:rPr>
              <a:t>Fearful (threats)</a:t>
            </a:r>
          </a:p>
          <a:p>
            <a:endParaRPr lang="en-GB" altLang="en-US" sz="2400" dirty="0" smtClean="0">
              <a:solidFill>
                <a:schemeClr val="tx1"/>
              </a:solidFill>
            </a:endParaRPr>
          </a:p>
          <a:p>
            <a:endParaRPr lang="en-GB" altLang="en-US" dirty="0" smtClean="0">
              <a:solidFill>
                <a:schemeClr val="tx1"/>
              </a:solidFill>
            </a:endParaRPr>
          </a:p>
        </p:txBody>
      </p:sp>
      <p:sp>
        <p:nvSpPr>
          <p:cNvPr id="2" name="Content Placeholder 1"/>
          <p:cNvSpPr>
            <a:spLocks noGrp="1"/>
          </p:cNvSpPr>
          <p:nvPr>
            <p:ph sz="half" idx="2"/>
          </p:nvPr>
        </p:nvSpPr>
        <p:spPr/>
        <p:txBody>
          <a:bodyPr/>
          <a:lstStyle/>
          <a:p>
            <a:r>
              <a:rPr lang="en-GB" altLang="en-US" dirty="0">
                <a:solidFill>
                  <a:srgbClr val="003B77"/>
                </a:solidFill>
              </a:rPr>
              <a:t>Blackmail</a:t>
            </a:r>
          </a:p>
          <a:p>
            <a:r>
              <a:rPr lang="en-GB" altLang="en-US" dirty="0">
                <a:solidFill>
                  <a:srgbClr val="003B77"/>
                </a:solidFill>
              </a:rPr>
              <a:t>Misguided / disgruntled                                                     </a:t>
            </a:r>
          </a:p>
          <a:p>
            <a:r>
              <a:rPr lang="en-GB" altLang="en-US" dirty="0">
                <a:solidFill>
                  <a:srgbClr val="003B77"/>
                </a:solidFill>
              </a:rPr>
              <a:t>Allegiances</a:t>
            </a:r>
          </a:p>
          <a:p>
            <a:r>
              <a:rPr lang="en-GB" altLang="en-US" dirty="0">
                <a:solidFill>
                  <a:srgbClr val="003B77"/>
                </a:solidFill>
              </a:rPr>
              <a:t>Training </a:t>
            </a:r>
            <a:r>
              <a:rPr lang="en-GB" altLang="en-US" dirty="0" smtClean="0">
                <a:solidFill>
                  <a:srgbClr val="003B77"/>
                </a:solidFill>
              </a:rPr>
              <a:t>weaknesses</a:t>
            </a:r>
          </a:p>
          <a:p>
            <a:r>
              <a:rPr lang="en-GB" altLang="en-US" dirty="0" smtClean="0">
                <a:solidFill>
                  <a:srgbClr val="003B77"/>
                </a:solidFill>
              </a:rPr>
              <a:t>Being overly helpful &amp; trusting?</a:t>
            </a:r>
            <a:endParaRPr lang="en-GB" altLang="en-US" dirty="0">
              <a:solidFill>
                <a:srgbClr val="003B77"/>
              </a:solidFill>
            </a:endParaRPr>
          </a:p>
          <a:p>
            <a:endParaRPr lang="en-GB" altLang="en-US" dirty="0">
              <a:solidFill>
                <a:srgbClr val="003B77"/>
              </a:solidFill>
            </a:endParaRPr>
          </a:p>
          <a:p>
            <a:endParaRPr lang="en-GB" dirty="0"/>
          </a:p>
        </p:txBody>
      </p:sp>
      <p:sp>
        <p:nvSpPr>
          <p:cNvPr id="3" name="Slide Number Placeholder 2"/>
          <p:cNvSpPr>
            <a:spLocks noGrp="1"/>
          </p:cNvSpPr>
          <p:nvPr>
            <p:ph type="sldNum" sz="quarter" idx="12"/>
          </p:nvPr>
        </p:nvSpPr>
        <p:spPr/>
        <p:txBody>
          <a:bodyPr/>
          <a:lstStyle/>
          <a:p>
            <a:fld id="{48F63A3B-78C7-47BE-AE5E-E10140E04643}" type="slidenum">
              <a:rPr lang="en-US" smtClean="0"/>
              <a:t>10</a:t>
            </a:fld>
            <a:endParaRPr lang="en-US" dirty="0"/>
          </a:p>
        </p:txBody>
      </p:sp>
      <p:sp>
        <p:nvSpPr>
          <p:cNvPr id="6" name="AutoShape 2" descr="Free Images : work, girl, professional, furniture, conversation, stressed,  accounts 6000x4004 - - 1372362 - Free stock photos - PxHer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9299" y="4911177"/>
            <a:ext cx="2446051" cy="1627736"/>
          </a:xfrm>
          <a:prstGeom prst="rect">
            <a:avLst/>
          </a:prstGeom>
          <a:effectLst>
            <a:softEdge rad="177800"/>
          </a:effectLst>
        </p:spPr>
      </p:pic>
      <p:sp>
        <p:nvSpPr>
          <p:cNvPr id="4" name="Footer Placeholder 3"/>
          <p:cNvSpPr>
            <a:spLocks noGrp="1"/>
          </p:cNvSpPr>
          <p:nvPr>
            <p:ph type="ftr" sz="quarter" idx="11"/>
          </p:nvPr>
        </p:nvSpPr>
        <p:spPr/>
        <p:txBody>
          <a:bodyPr/>
          <a:lstStyle/>
          <a:p>
            <a:r>
              <a:rPr lang="en-US" smtClean="0"/>
              <a:t>
OFFICIAL</a:t>
            </a:r>
            <a:endParaRPr lang="en-US" dirty="0"/>
          </a:p>
        </p:txBody>
      </p:sp>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t="16667" b="15667"/>
          <a:stretch/>
        </p:blipFill>
        <p:spPr>
          <a:xfrm>
            <a:off x="7782348" y="307500"/>
            <a:ext cx="1010837" cy="684000"/>
          </a:xfrm>
          <a:prstGeom prst="rect">
            <a:avLst/>
          </a:prstGeom>
        </p:spPr>
      </p:pic>
    </p:spTree>
    <p:extLst>
      <p:ext uri="{BB962C8B-B14F-4D97-AF65-F5344CB8AC3E}">
        <p14:creationId xmlns:p14="http://schemas.microsoft.com/office/powerpoint/2010/main" val="17954161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628650" y="328718"/>
            <a:ext cx="8616950" cy="1325563"/>
          </a:xfrm>
        </p:spPr>
        <p:txBody>
          <a:bodyPr>
            <a:noAutofit/>
          </a:bodyPr>
          <a:lstStyle/>
          <a:p>
            <a:r>
              <a:rPr lang="en-GB" altLang="en-US" sz="3200" b="1" dirty="0" smtClean="0">
                <a:solidFill>
                  <a:srgbClr val="003B77"/>
                </a:solidFill>
                <a:latin typeface="+mn-lt"/>
              </a:rPr>
              <a:t>Fraud can thrive as a result of </a:t>
            </a:r>
            <a:br>
              <a:rPr lang="en-GB" altLang="en-US" sz="3200" b="1" dirty="0" smtClean="0">
                <a:solidFill>
                  <a:srgbClr val="003B77"/>
                </a:solidFill>
                <a:latin typeface="+mn-lt"/>
              </a:rPr>
            </a:br>
            <a:r>
              <a:rPr lang="en-GB" altLang="en-US" sz="3200" b="1" u="sng" dirty="0" smtClean="0">
                <a:solidFill>
                  <a:srgbClr val="003B77"/>
                </a:solidFill>
                <a:latin typeface="+mn-lt"/>
              </a:rPr>
              <a:t>organisational vulnerabilities </a:t>
            </a:r>
            <a:r>
              <a:rPr lang="en-GB" altLang="en-US" sz="3200" b="1" dirty="0" smtClean="0">
                <a:solidFill>
                  <a:srgbClr val="003B77"/>
                </a:solidFill>
                <a:latin typeface="+mn-lt"/>
              </a:rPr>
              <a:t>in local authorities</a:t>
            </a:r>
          </a:p>
        </p:txBody>
      </p:sp>
      <p:sp>
        <p:nvSpPr>
          <p:cNvPr id="29699" name="Rectangle 3"/>
          <p:cNvSpPr>
            <a:spLocks noGrp="1" noChangeArrowheads="1"/>
          </p:cNvSpPr>
          <p:nvPr>
            <p:ph idx="1"/>
          </p:nvPr>
        </p:nvSpPr>
        <p:spPr/>
        <p:txBody>
          <a:bodyPr/>
          <a:lstStyle/>
          <a:p>
            <a:pPr>
              <a:buFontTx/>
              <a:buNone/>
            </a:pPr>
            <a:r>
              <a:rPr lang="en-GB" altLang="en-US" sz="2400" b="1" dirty="0">
                <a:solidFill>
                  <a:srgbClr val="003B77"/>
                </a:solidFill>
              </a:rPr>
              <a:t>Poor systems of internal control caused by:-</a:t>
            </a:r>
          </a:p>
          <a:p>
            <a:r>
              <a:rPr lang="en-GB" altLang="en-US" sz="2400" dirty="0">
                <a:solidFill>
                  <a:srgbClr val="003B77"/>
                </a:solidFill>
              </a:rPr>
              <a:t>Out of date procedures &amp; policies </a:t>
            </a:r>
          </a:p>
          <a:p>
            <a:r>
              <a:rPr lang="en-GB" altLang="en-US" sz="2400" dirty="0">
                <a:solidFill>
                  <a:srgbClr val="003B77"/>
                </a:solidFill>
              </a:rPr>
              <a:t>Insufficient Supervision / training </a:t>
            </a:r>
          </a:p>
          <a:p>
            <a:r>
              <a:rPr lang="en-GB" altLang="en-US" sz="2400" dirty="0">
                <a:solidFill>
                  <a:srgbClr val="003B77"/>
                </a:solidFill>
              </a:rPr>
              <a:t>Knowledge gaps</a:t>
            </a:r>
          </a:p>
          <a:p>
            <a:r>
              <a:rPr lang="en-GB" altLang="en-US" sz="2400" dirty="0">
                <a:solidFill>
                  <a:srgbClr val="003B77"/>
                </a:solidFill>
              </a:rPr>
              <a:t>Excessive authority levels</a:t>
            </a:r>
          </a:p>
          <a:p>
            <a:r>
              <a:rPr lang="en-GB" altLang="en-US" sz="2400" dirty="0">
                <a:solidFill>
                  <a:srgbClr val="003B77"/>
                </a:solidFill>
              </a:rPr>
              <a:t>Excessive access </a:t>
            </a:r>
            <a:r>
              <a:rPr lang="en-GB" altLang="en-US" sz="2400" dirty="0" smtClean="0">
                <a:solidFill>
                  <a:srgbClr val="003B77"/>
                </a:solidFill>
              </a:rPr>
              <a:t>levels                                                      </a:t>
            </a:r>
            <a:endParaRPr lang="en-GB" altLang="en-US" sz="2400" dirty="0">
              <a:solidFill>
                <a:srgbClr val="003B77"/>
              </a:solidFill>
            </a:endParaRPr>
          </a:p>
          <a:p>
            <a:r>
              <a:rPr lang="en-GB" altLang="en-US" sz="2400" dirty="0">
                <a:solidFill>
                  <a:srgbClr val="003B77"/>
                </a:solidFill>
              </a:rPr>
              <a:t>No segregation of duties</a:t>
            </a:r>
          </a:p>
          <a:p>
            <a:r>
              <a:rPr lang="en-GB" altLang="en-US" sz="2400" dirty="0">
                <a:solidFill>
                  <a:srgbClr val="003B77"/>
                </a:solidFill>
              </a:rPr>
              <a:t>Poor physical security of assets</a:t>
            </a:r>
          </a:p>
          <a:p>
            <a:r>
              <a:rPr lang="en-GB" altLang="en-US" sz="2400" dirty="0">
                <a:solidFill>
                  <a:srgbClr val="003B77"/>
                </a:solidFill>
              </a:rPr>
              <a:t>Culture</a:t>
            </a:r>
          </a:p>
          <a:p>
            <a:pPr>
              <a:buFontTx/>
              <a:buNone/>
            </a:pPr>
            <a:endParaRPr lang="en-GB" altLang="en-US" sz="1800" b="1" dirty="0"/>
          </a:p>
          <a:p>
            <a:pPr>
              <a:buFontTx/>
              <a:buNone/>
            </a:pPr>
            <a:endParaRPr lang="en-GB" altLang="en-US" sz="750" b="1" i="1" dirty="0">
              <a:solidFill>
                <a:srgbClr val="FF0000"/>
              </a:solidFill>
            </a:endParaRPr>
          </a:p>
        </p:txBody>
      </p:sp>
      <p:sp>
        <p:nvSpPr>
          <p:cNvPr id="3" name="Slide Number Placeholder 2"/>
          <p:cNvSpPr>
            <a:spLocks noGrp="1"/>
          </p:cNvSpPr>
          <p:nvPr>
            <p:ph type="sldNum" sz="quarter" idx="12"/>
          </p:nvPr>
        </p:nvSpPr>
        <p:spPr/>
        <p:txBody>
          <a:bodyPr/>
          <a:lstStyle/>
          <a:p>
            <a:fld id="{48F63A3B-78C7-47BE-AE5E-E10140E04643}" type="slidenum">
              <a:rPr lang="en-US" smtClean="0"/>
              <a:t>11</a:t>
            </a:fld>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91136" y="3833812"/>
            <a:ext cx="3624263" cy="2343151"/>
          </a:xfrm>
          <a:prstGeom prst="rect">
            <a:avLst/>
          </a:prstGeom>
          <a:effectLst>
            <a:softEdge rad="177800"/>
          </a:effectLst>
        </p:spPr>
      </p:pic>
      <p:sp>
        <p:nvSpPr>
          <p:cNvPr id="2" name="Footer Placeholder 1"/>
          <p:cNvSpPr>
            <a:spLocks noGrp="1"/>
          </p:cNvSpPr>
          <p:nvPr>
            <p:ph type="ftr" sz="quarter" idx="11"/>
          </p:nvPr>
        </p:nvSpPr>
        <p:spPr/>
        <p:txBody>
          <a:bodyPr/>
          <a:lstStyle/>
          <a:p>
            <a:r>
              <a:rPr lang="en-US" smtClean="0"/>
              <a:t>
OFFICIAL</a:t>
            </a:r>
            <a:endParaRPr lang="en-US" dirty="0"/>
          </a:p>
        </p:txBody>
      </p:sp>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t="16667" b="15667"/>
          <a:stretch/>
        </p:blipFill>
        <p:spPr>
          <a:xfrm>
            <a:off x="7782348" y="307500"/>
            <a:ext cx="1010837" cy="684000"/>
          </a:xfrm>
          <a:prstGeom prst="rect">
            <a:avLst/>
          </a:prstGeom>
        </p:spPr>
      </p:pic>
    </p:spTree>
    <p:extLst>
      <p:ext uri="{BB962C8B-B14F-4D97-AF65-F5344CB8AC3E}">
        <p14:creationId xmlns:p14="http://schemas.microsoft.com/office/powerpoint/2010/main" val="11227856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628650" y="365126"/>
            <a:ext cx="7372350" cy="1325563"/>
          </a:xfrm>
        </p:spPr>
        <p:txBody>
          <a:bodyPr>
            <a:noAutofit/>
          </a:bodyPr>
          <a:lstStyle/>
          <a:p>
            <a:r>
              <a:rPr lang="en-GB" altLang="en-US" sz="2800" b="1" dirty="0" smtClean="0">
                <a:solidFill>
                  <a:srgbClr val="003B77"/>
                </a:solidFill>
                <a:latin typeface="+mn-lt"/>
              </a:rPr>
              <a:t>With reference to a </a:t>
            </a:r>
            <a:r>
              <a:rPr lang="en-GB" altLang="en-US" sz="2800" b="1" dirty="0">
                <a:solidFill>
                  <a:srgbClr val="003B77"/>
                </a:solidFill>
                <a:latin typeface="+mn-lt"/>
              </a:rPr>
              <a:t>council</a:t>
            </a:r>
            <a:r>
              <a:rPr lang="en-GB" altLang="en-US" sz="2800" b="1" dirty="0" smtClean="0">
                <a:solidFill>
                  <a:srgbClr val="003B77"/>
                </a:solidFill>
                <a:latin typeface="+mn-lt"/>
              </a:rPr>
              <a:t>….what </a:t>
            </a:r>
            <a:r>
              <a:rPr lang="en-GB" altLang="en-US" sz="2800" b="1" dirty="0">
                <a:solidFill>
                  <a:srgbClr val="003B77"/>
                </a:solidFill>
                <a:latin typeface="+mn-lt"/>
              </a:rPr>
              <a:t>are the </a:t>
            </a:r>
            <a:r>
              <a:rPr lang="en-GB" altLang="en-US" sz="2800" b="1" dirty="0" smtClean="0">
                <a:solidFill>
                  <a:srgbClr val="003B77"/>
                </a:solidFill>
                <a:latin typeface="+mn-lt"/>
              </a:rPr>
              <a:t>types of businesses </a:t>
            </a:r>
            <a:r>
              <a:rPr lang="en-GB" altLang="en-US" sz="2800" b="1" dirty="0">
                <a:solidFill>
                  <a:srgbClr val="003B77"/>
                </a:solidFill>
                <a:latin typeface="+mn-lt"/>
              </a:rPr>
              <a:t>that </a:t>
            </a:r>
            <a:r>
              <a:rPr lang="en-GB" altLang="en-US" sz="2800" b="1" dirty="0" smtClean="0">
                <a:solidFill>
                  <a:srgbClr val="003B77"/>
                </a:solidFill>
                <a:latin typeface="+mn-lt"/>
              </a:rPr>
              <a:t>they contract with and also regulate?</a:t>
            </a:r>
            <a:endParaRPr lang="en-GB" altLang="en-US" sz="2800" b="1" dirty="0">
              <a:solidFill>
                <a:srgbClr val="003B77"/>
              </a:solidFill>
              <a:latin typeface="+mn-lt"/>
            </a:endParaRPr>
          </a:p>
        </p:txBody>
      </p:sp>
      <p:sp>
        <p:nvSpPr>
          <p:cNvPr id="23555" name="Content Placeholder 2"/>
          <p:cNvSpPr>
            <a:spLocks noGrp="1"/>
          </p:cNvSpPr>
          <p:nvPr>
            <p:ph sz="half" idx="1"/>
          </p:nvPr>
        </p:nvSpPr>
        <p:spPr/>
        <p:txBody>
          <a:bodyPr>
            <a:normAutofit/>
          </a:bodyPr>
          <a:lstStyle/>
          <a:p>
            <a:pPr marL="214313" indent="-214313">
              <a:buFont typeface="Arial" panose="020B0604020202020204" pitchFamily="34" charset="0"/>
              <a:buChar char="•"/>
              <a:defRPr/>
            </a:pPr>
            <a:r>
              <a:rPr lang="en-GB" altLang="en-US" sz="2400" dirty="0">
                <a:solidFill>
                  <a:srgbClr val="003B77"/>
                </a:solidFill>
                <a:cs typeface="Arial" panose="020B0604020202020204" pitchFamily="34" charset="0"/>
              </a:rPr>
              <a:t>Security                                   </a:t>
            </a:r>
          </a:p>
          <a:p>
            <a:pPr marL="214313" indent="-214313">
              <a:buFont typeface="Arial" panose="020B0604020202020204" pitchFamily="34" charset="0"/>
              <a:buChar char="•"/>
              <a:defRPr/>
            </a:pPr>
            <a:r>
              <a:rPr lang="en-GB" altLang="en-US" sz="2400" dirty="0">
                <a:solidFill>
                  <a:srgbClr val="003B77"/>
                </a:solidFill>
                <a:cs typeface="Arial" panose="020B0604020202020204" pitchFamily="34" charset="0"/>
              </a:rPr>
              <a:t>Taxis</a:t>
            </a:r>
          </a:p>
          <a:p>
            <a:pPr marL="214313" indent="-214313">
              <a:buFont typeface="Arial" panose="020B0604020202020204" pitchFamily="34" charset="0"/>
              <a:buChar char="•"/>
              <a:defRPr/>
            </a:pPr>
            <a:r>
              <a:rPr lang="en-GB" altLang="en-US" sz="2400" dirty="0">
                <a:solidFill>
                  <a:srgbClr val="003B77"/>
                </a:solidFill>
                <a:cs typeface="Arial" panose="020B0604020202020204" pitchFamily="34" charset="0"/>
              </a:rPr>
              <a:t>Public </a:t>
            </a:r>
            <a:r>
              <a:rPr lang="en-GB" altLang="en-US" sz="2400" dirty="0" smtClean="0">
                <a:solidFill>
                  <a:srgbClr val="003B77"/>
                </a:solidFill>
                <a:cs typeface="Arial" panose="020B0604020202020204" pitchFamily="34" charset="0"/>
              </a:rPr>
              <a:t>houses/ Restaurants/ Catering</a:t>
            </a:r>
            <a:endParaRPr lang="en-GB" altLang="en-US" sz="2400" dirty="0">
              <a:solidFill>
                <a:srgbClr val="003B77"/>
              </a:solidFill>
              <a:cs typeface="Arial" panose="020B0604020202020204" pitchFamily="34" charset="0"/>
            </a:endParaRPr>
          </a:p>
          <a:p>
            <a:pPr marL="214313" indent="-214313">
              <a:buFont typeface="Arial" panose="020B0604020202020204" pitchFamily="34" charset="0"/>
              <a:buChar char="•"/>
              <a:defRPr/>
            </a:pPr>
            <a:r>
              <a:rPr lang="en-GB" altLang="en-US" sz="2400" dirty="0">
                <a:solidFill>
                  <a:srgbClr val="003B77"/>
                </a:solidFill>
                <a:cs typeface="Arial" panose="020B0604020202020204" pitchFamily="34" charset="0"/>
              </a:rPr>
              <a:t>Scrap metal dealers</a:t>
            </a:r>
          </a:p>
          <a:p>
            <a:pPr marL="214313" indent="-214313">
              <a:buFont typeface="Arial" panose="020B0604020202020204" pitchFamily="34" charset="0"/>
              <a:buChar char="•"/>
              <a:defRPr/>
            </a:pPr>
            <a:r>
              <a:rPr lang="en-GB" altLang="en-US" sz="2400" dirty="0" smtClean="0">
                <a:solidFill>
                  <a:srgbClr val="003B77"/>
                </a:solidFill>
                <a:cs typeface="Arial" panose="020B0604020202020204" pitchFamily="34" charset="0"/>
              </a:rPr>
              <a:t>Garages </a:t>
            </a:r>
            <a:r>
              <a:rPr lang="en-GB" altLang="en-US" sz="2400" dirty="0">
                <a:solidFill>
                  <a:srgbClr val="003B77"/>
                </a:solidFill>
                <a:cs typeface="Arial" panose="020B0604020202020204" pitchFamily="34" charset="0"/>
              </a:rPr>
              <a:t>/ MOT / Car hire / recovery</a:t>
            </a:r>
          </a:p>
          <a:p>
            <a:pPr marL="214313" indent="-214313">
              <a:buFont typeface="Arial" panose="020B0604020202020204" pitchFamily="34" charset="0"/>
              <a:buChar char="•"/>
              <a:defRPr/>
            </a:pPr>
            <a:r>
              <a:rPr lang="en-GB" altLang="en-US" sz="2400" dirty="0">
                <a:solidFill>
                  <a:srgbClr val="003B77"/>
                </a:solidFill>
                <a:cs typeface="Arial" panose="020B0604020202020204" pitchFamily="34" charset="0"/>
              </a:rPr>
              <a:t>Tan / Nail salons</a:t>
            </a:r>
          </a:p>
          <a:p>
            <a:pPr marL="214313" indent="-214313">
              <a:buFont typeface="Arial" panose="020B0604020202020204" pitchFamily="34" charset="0"/>
              <a:buChar char="•"/>
              <a:defRPr/>
            </a:pPr>
            <a:r>
              <a:rPr lang="en-GB" altLang="en-US" sz="2400" dirty="0" smtClean="0">
                <a:solidFill>
                  <a:srgbClr val="003B77"/>
                </a:solidFill>
                <a:cs typeface="Arial" panose="020B0604020202020204" pitchFamily="34" charset="0"/>
              </a:rPr>
              <a:t>Car wash/ Valeting</a:t>
            </a:r>
          </a:p>
          <a:p>
            <a:pPr marL="214313" indent="-214313">
              <a:buFont typeface="Arial" panose="020B0604020202020204" pitchFamily="34" charset="0"/>
              <a:buChar char="•"/>
              <a:defRPr/>
            </a:pPr>
            <a:r>
              <a:rPr lang="en-GB" altLang="en-US" sz="2400" dirty="0" smtClean="0">
                <a:solidFill>
                  <a:srgbClr val="003B77"/>
                </a:solidFill>
                <a:cs typeface="Arial" panose="020B0604020202020204" pitchFamily="34" charset="0"/>
              </a:rPr>
              <a:t>Letting agencies/ Landlords</a:t>
            </a:r>
          </a:p>
          <a:p>
            <a:pPr marL="0" indent="0">
              <a:buNone/>
              <a:defRPr/>
            </a:pPr>
            <a:endParaRPr lang="en-GB" altLang="en-US" b="1" dirty="0">
              <a:solidFill>
                <a:srgbClr val="003B77"/>
              </a:solidFill>
              <a:cs typeface="Arial" panose="020B0604020202020204" pitchFamily="34" charset="0"/>
            </a:endParaRPr>
          </a:p>
          <a:p>
            <a:pPr marL="0" indent="0">
              <a:buNone/>
              <a:defRPr/>
            </a:pPr>
            <a:endParaRPr lang="en-GB" altLang="en-US" b="1" dirty="0" smtClean="0">
              <a:solidFill>
                <a:srgbClr val="003B77"/>
              </a:solidFill>
              <a:cs typeface="Arial" panose="020B0604020202020204" pitchFamily="34" charset="0"/>
            </a:endParaRPr>
          </a:p>
        </p:txBody>
      </p:sp>
      <p:sp>
        <p:nvSpPr>
          <p:cNvPr id="3" name="Slide Number Placeholder 2"/>
          <p:cNvSpPr>
            <a:spLocks noGrp="1"/>
          </p:cNvSpPr>
          <p:nvPr>
            <p:ph type="sldNum" sz="quarter" idx="12"/>
          </p:nvPr>
        </p:nvSpPr>
        <p:spPr/>
        <p:txBody>
          <a:bodyPr/>
          <a:lstStyle/>
          <a:p>
            <a:fld id="{48F63A3B-78C7-47BE-AE5E-E10140E04643}" type="slidenum">
              <a:rPr lang="en-US" smtClean="0"/>
              <a:t>12</a:t>
            </a:fld>
            <a:endParaRPr lang="en-US" dirty="0"/>
          </a:p>
        </p:txBody>
      </p:sp>
      <p:sp>
        <p:nvSpPr>
          <p:cNvPr id="58372" name="TextBox 1"/>
          <p:cNvSpPr txBox="1">
            <a:spLocks noChangeArrowheads="1"/>
          </p:cNvSpPr>
          <p:nvPr/>
        </p:nvSpPr>
        <p:spPr bwMode="auto">
          <a:xfrm>
            <a:off x="4572000" y="1825625"/>
            <a:ext cx="3592117"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Bef>
                <a:spcPct val="20000"/>
              </a:spcBef>
              <a:buChar char="•"/>
              <a:defRPr sz="2000">
                <a:solidFill>
                  <a:schemeClr val="bg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bg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bg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bg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ea typeface="ＭＳ Ｐゴシック" panose="020B0600070205080204" pitchFamily="34" charset="-128"/>
              </a:defRPr>
            </a:lvl9pPr>
          </a:lstStyle>
          <a:p>
            <a:pPr marL="0" indent="0" eaLnBrk="0" fontAlgn="base" hangingPunct="0">
              <a:spcBef>
                <a:spcPct val="0"/>
              </a:spcBef>
              <a:spcAft>
                <a:spcPct val="0"/>
              </a:spcAft>
              <a:buNone/>
            </a:pPr>
            <a:r>
              <a:rPr lang="en-GB" altLang="en-US" sz="1600" b="1" dirty="0">
                <a:solidFill>
                  <a:srgbClr val="002060"/>
                </a:solidFill>
                <a:cs typeface="Arial" panose="020B0604020202020204" pitchFamily="34" charset="0"/>
              </a:rPr>
              <a:t> </a:t>
            </a:r>
            <a:r>
              <a:rPr lang="en-GB" altLang="en-US" sz="2400" b="1" dirty="0">
                <a:solidFill>
                  <a:srgbClr val="00B0F0"/>
                </a:solidFill>
                <a:latin typeface="+mn-lt"/>
                <a:cs typeface="Arial" panose="020B0604020202020204" pitchFamily="34" charset="0"/>
              </a:rPr>
              <a:t>But now also…</a:t>
            </a:r>
          </a:p>
          <a:p>
            <a:pPr marL="0" indent="0" eaLnBrk="0" fontAlgn="base" hangingPunct="0">
              <a:spcBef>
                <a:spcPct val="0"/>
              </a:spcBef>
              <a:spcAft>
                <a:spcPct val="0"/>
              </a:spcAft>
              <a:buNone/>
            </a:pPr>
            <a:endParaRPr lang="en-GB" altLang="en-US" sz="2400" b="1" dirty="0">
              <a:solidFill>
                <a:srgbClr val="003B77"/>
              </a:solidFill>
              <a:latin typeface="+mn-lt"/>
              <a:cs typeface="Arial" panose="020B0604020202020204" pitchFamily="34" charset="0"/>
            </a:endParaRPr>
          </a:p>
          <a:p>
            <a:pPr eaLnBrk="0" fontAlgn="base" hangingPunct="0">
              <a:spcBef>
                <a:spcPct val="0"/>
              </a:spcBef>
              <a:spcAft>
                <a:spcPct val="0"/>
              </a:spcAft>
              <a:buFont typeface="Arial" panose="020B0604020202020204" pitchFamily="34" charset="0"/>
              <a:buChar char="•"/>
            </a:pPr>
            <a:r>
              <a:rPr lang="en-GB" altLang="en-US" sz="2400" dirty="0" smtClean="0">
                <a:solidFill>
                  <a:srgbClr val="003B77"/>
                </a:solidFill>
                <a:latin typeface="+mn-lt"/>
                <a:cs typeface="Arial" panose="020B0604020202020204" pitchFamily="34" charset="0"/>
              </a:rPr>
              <a:t>Construction </a:t>
            </a:r>
            <a:r>
              <a:rPr lang="en-GB" altLang="en-US" sz="2400" dirty="0">
                <a:solidFill>
                  <a:srgbClr val="003B77"/>
                </a:solidFill>
                <a:latin typeface="+mn-lt"/>
                <a:cs typeface="Arial" panose="020B0604020202020204" pitchFamily="34" charset="0"/>
              </a:rPr>
              <a:t>Industry</a:t>
            </a:r>
          </a:p>
          <a:p>
            <a:pPr eaLnBrk="0" fontAlgn="base" hangingPunct="0">
              <a:spcBef>
                <a:spcPct val="0"/>
              </a:spcBef>
              <a:spcAft>
                <a:spcPct val="0"/>
              </a:spcAft>
              <a:buFont typeface="Arial" panose="020B0604020202020204" pitchFamily="34" charset="0"/>
              <a:buChar char="•"/>
            </a:pPr>
            <a:r>
              <a:rPr lang="en-GB" altLang="en-US" sz="2400" dirty="0" smtClean="0">
                <a:solidFill>
                  <a:srgbClr val="003B77"/>
                </a:solidFill>
                <a:latin typeface="+mn-lt"/>
                <a:cs typeface="Arial" panose="020B0604020202020204" pitchFamily="34" charset="0"/>
              </a:rPr>
              <a:t>Demolition</a:t>
            </a:r>
            <a:endParaRPr lang="en-GB" altLang="en-US" sz="2400" dirty="0">
              <a:solidFill>
                <a:srgbClr val="003B77"/>
              </a:solidFill>
              <a:latin typeface="+mn-lt"/>
              <a:cs typeface="Arial" panose="020B0604020202020204" pitchFamily="34" charset="0"/>
            </a:endParaRPr>
          </a:p>
          <a:p>
            <a:pPr eaLnBrk="0" fontAlgn="base" hangingPunct="0">
              <a:spcBef>
                <a:spcPct val="0"/>
              </a:spcBef>
              <a:spcAft>
                <a:spcPct val="0"/>
              </a:spcAft>
              <a:buFont typeface="Arial" panose="020B0604020202020204" pitchFamily="34" charset="0"/>
              <a:buChar char="•"/>
            </a:pPr>
            <a:r>
              <a:rPr lang="en-GB" altLang="en-US" sz="2400" dirty="0" smtClean="0">
                <a:solidFill>
                  <a:srgbClr val="003B77"/>
                </a:solidFill>
                <a:latin typeface="+mn-lt"/>
                <a:cs typeface="Arial" panose="020B0604020202020204" pitchFamily="34" charset="0"/>
              </a:rPr>
              <a:t>Property </a:t>
            </a:r>
            <a:r>
              <a:rPr lang="en-GB" altLang="en-US" sz="2400" dirty="0">
                <a:solidFill>
                  <a:srgbClr val="003B77"/>
                </a:solidFill>
                <a:latin typeface="+mn-lt"/>
                <a:cs typeface="Arial" panose="020B0604020202020204" pitchFamily="34" charset="0"/>
              </a:rPr>
              <a:t>sale </a:t>
            </a:r>
            <a:r>
              <a:rPr lang="en-GB" altLang="en-US" sz="2400" dirty="0" smtClean="0">
                <a:solidFill>
                  <a:srgbClr val="003B77"/>
                </a:solidFill>
                <a:latin typeface="+mn-lt"/>
                <a:cs typeface="Arial" panose="020B0604020202020204" pitchFamily="34" charset="0"/>
              </a:rPr>
              <a:t>/development</a:t>
            </a:r>
            <a:endParaRPr lang="en-GB" altLang="en-US" sz="2400" dirty="0">
              <a:solidFill>
                <a:srgbClr val="003B77"/>
              </a:solidFill>
              <a:latin typeface="+mn-lt"/>
              <a:cs typeface="Arial" panose="020B0604020202020204" pitchFamily="34" charset="0"/>
            </a:endParaRPr>
          </a:p>
          <a:p>
            <a:pPr eaLnBrk="0" fontAlgn="base" hangingPunct="0">
              <a:spcBef>
                <a:spcPct val="0"/>
              </a:spcBef>
              <a:spcAft>
                <a:spcPct val="0"/>
              </a:spcAft>
              <a:buFont typeface="Arial" panose="020B0604020202020204" pitchFamily="34" charset="0"/>
              <a:buChar char="•"/>
            </a:pPr>
            <a:r>
              <a:rPr lang="en-GB" altLang="en-US" sz="2400" dirty="0">
                <a:solidFill>
                  <a:srgbClr val="003B77"/>
                </a:solidFill>
                <a:latin typeface="+mn-lt"/>
                <a:cs typeface="Arial" panose="020B0604020202020204" pitchFamily="34" charset="0"/>
              </a:rPr>
              <a:t>Nursery/ Soft play</a:t>
            </a:r>
          </a:p>
          <a:p>
            <a:pPr eaLnBrk="0" fontAlgn="base" hangingPunct="0">
              <a:spcBef>
                <a:spcPct val="0"/>
              </a:spcBef>
              <a:spcAft>
                <a:spcPct val="0"/>
              </a:spcAft>
              <a:buFont typeface="Arial" panose="020B0604020202020204" pitchFamily="34" charset="0"/>
              <a:buChar char="•"/>
            </a:pPr>
            <a:r>
              <a:rPr lang="en-GB" altLang="en-US" sz="2400" dirty="0">
                <a:solidFill>
                  <a:srgbClr val="003B77"/>
                </a:solidFill>
                <a:latin typeface="+mn-lt"/>
                <a:cs typeface="Arial" panose="020B0604020202020204" pitchFamily="34" charset="0"/>
              </a:rPr>
              <a:t>Care homes</a:t>
            </a:r>
          </a:p>
          <a:p>
            <a:pPr eaLnBrk="0" fontAlgn="base" hangingPunct="0">
              <a:spcBef>
                <a:spcPct val="0"/>
              </a:spcBef>
              <a:spcAft>
                <a:spcPct val="0"/>
              </a:spcAft>
              <a:buFont typeface="Arial" panose="020B0604020202020204" pitchFamily="34" charset="0"/>
              <a:buChar char="•"/>
            </a:pPr>
            <a:r>
              <a:rPr lang="en-GB" altLang="en-US" sz="2400" dirty="0">
                <a:solidFill>
                  <a:srgbClr val="003B77"/>
                </a:solidFill>
                <a:latin typeface="+mn-lt"/>
                <a:cs typeface="Arial" panose="020B0604020202020204" pitchFamily="34" charset="0"/>
              </a:rPr>
              <a:t>Waste/ Environmental </a:t>
            </a:r>
          </a:p>
        </p:txBody>
      </p:sp>
      <p:pic>
        <p:nvPicPr>
          <p:cNvPr id="8" name="Picture 4" descr="http://www.nextstepinitiative.org.uk/wp-content/uploads/2015/11/Scottish-Crime-Campus-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1680" y="5376880"/>
            <a:ext cx="2326570" cy="1344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ooter Placeholder 3"/>
          <p:cNvSpPr>
            <a:spLocks noGrp="1"/>
          </p:cNvSpPr>
          <p:nvPr>
            <p:ph type="ftr" sz="quarter" idx="11"/>
          </p:nvPr>
        </p:nvSpPr>
        <p:spPr/>
        <p:txBody>
          <a:bodyPr/>
          <a:lstStyle/>
          <a:p>
            <a:r>
              <a:rPr lang="en-US" smtClean="0"/>
              <a:t>
OFFICIAL</a:t>
            </a:r>
            <a:endParaRPr lang="en-US" dirty="0"/>
          </a:p>
        </p:txBody>
      </p:sp>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t="16667" b="15667"/>
          <a:stretch/>
        </p:blipFill>
        <p:spPr>
          <a:xfrm>
            <a:off x="8001000" y="230190"/>
            <a:ext cx="1010837" cy="684000"/>
          </a:xfrm>
          <a:prstGeom prst="rect">
            <a:avLst/>
          </a:prstGeom>
        </p:spPr>
      </p:pic>
    </p:spTree>
    <p:extLst>
      <p:ext uri="{BB962C8B-B14F-4D97-AF65-F5344CB8AC3E}">
        <p14:creationId xmlns:p14="http://schemas.microsoft.com/office/powerpoint/2010/main" val="23707641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3"/>
          <p:cNvSpPr>
            <a:spLocks noGrp="1"/>
          </p:cNvSpPr>
          <p:nvPr>
            <p:ph type="title"/>
          </p:nvPr>
        </p:nvSpPr>
        <p:spPr>
          <a:xfrm>
            <a:off x="1016794" y="450056"/>
            <a:ext cx="7110412" cy="687388"/>
          </a:xfrm>
        </p:spPr>
        <p:txBody>
          <a:bodyPr>
            <a:noAutofit/>
          </a:bodyPr>
          <a:lstStyle/>
          <a:p>
            <a:r>
              <a:rPr lang="en-GB" altLang="en-US" sz="3200" b="1" dirty="0" smtClean="0">
                <a:solidFill>
                  <a:srgbClr val="003B77"/>
                </a:solidFill>
                <a:latin typeface="+mn-lt"/>
              </a:rPr>
              <a:t>Recognise that SOC will target local authority councillors   </a:t>
            </a:r>
          </a:p>
        </p:txBody>
      </p:sp>
      <p:sp>
        <p:nvSpPr>
          <p:cNvPr id="46083" name="Text Placeholder 4"/>
          <p:cNvSpPr>
            <a:spLocks noGrp="1"/>
          </p:cNvSpPr>
          <p:nvPr>
            <p:ph type="body" idx="1"/>
          </p:nvPr>
        </p:nvSpPr>
        <p:spPr>
          <a:xfrm>
            <a:off x="631825" y="1412875"/>
            <a:ext cx="3868738" cy="576263"/>
          </a:xfrm>
        </p:spPr>
        <p:txBody>
          <a:bodyPr/>
          <a:lstStyle/>
          <a:p>
            <a:r>
              <a:rPr lang="en-GB" altLang="en-US" dirty="0" smtClean="0">
                <a:solidFill>
                  <a:srgbClr val="002060"/>
                </a:solidFill>
              </a:rPr>
              <a:t>Why?</a:t>
            </a:r>
          </a:p>
        </p:txBody>
      </p:sp>
      <p:sp>
        <p:nvSpPr>
          <p:cNvPr id="6" name="Content Placeholder 5"/>
          <p:cNvSpPr>
            <a:spLocks noGrp="1"/>
          </p:cNvSpPr>
          <p:nvPr>
            <p:ph sz="half" idx="2"/>
          </p:nvPr>
        </p:nvSpPr>
        <p:spPr>
          <a:xfrm>
            <a:off x="615950" y="2133600"/>
            <a:ext cx="3868738" cy="3684588"/>
          </a:xfrm>
        </p:spPr>
        <p:txBody>
          <a:bodyPr>
            <a:normAutofit lnSpcReduction="10000"/>
          </a:bodyPr>
          <a:lstStyle/>
          <a:p>
            <a:pPr marL="0" indent="0">
              <a:buNone/>
              <a:defRPr/>
            </a:pPr>
            <a:r>
              <a:rPr lang="en-GB" dirty="0" smtClean="0">
                <a:solidFill>
                  <a:srgbClr val="00B0F0"/>
                </a:solidFill>
              </a:rPr>
              <a:t>Councillor’s influence on;</a:t>
            </a:r>
          </a:p>
          <a:p>
            <a:pPr lvl="1">
              <a:defRPr/>
            </a:pPr>
            <a:r>
              <a:rPr lang="en-GB" dirty="0" smtClean="0">
                <a:solidFill>
                  <a:srgbClr val="002060"/>
                </a:solidFill>
              </a:rPr>
              <a:t>Boards</a:t>
            </a:r>
          </a:p>
          <a:p>
            <a:pPr lvl="1">
              <a:defRPr/>
            </a:pPr>
            <a:r>
              <a:rPr lang="en-GB" dirty="0" smtClean="0">
                <a:solidFill>
                  <a:srgbClr val="002060"/>
                </a:solidFill>
              </a:rPr>
              <a:t>Employment</a:t>
            </a:r>
          </a:p>
          <a:p>
            <a:pPr lvl="1">
              <a:defRPr/>
            </a:pPr>
            <a:r>
              <a:rPr lang="en-GB" dirty="0" smtClean="0">
                <a:solidFill>
                  <a:srgbClr val="002060"/>
                </a:solidFill>
              </a:rPr>
              <a:t>Procurement</a:t>
            </a:r>
          </a:p>
          <a:p>
            <a:pPr lvl="1">
              <a:defRPr/>
            </a:pPr>
            <a:r>
              <a:rPr lang="en-GB" dirty="0" smtClean="0">
                <a:solidFill>
                  <a:srgbClr val="002060"/>
                </a:solidFill>
              </a:rPr>
              <a:t>Contracts</a:t>
            </a:r>
          </a:p>
          <a:p>
            <a:pPr lvl="1">
              <a:defRPr/>
            </a:pPr>
            <a:r>
              <a:rPr lang="en-GB" dirty="0" smtClean="0">
                <a:solidFill>
                  <a:srgbClr val="002060"/>
                </a:solidFill>
              </a:rPr>
              <a:t>Planning developments</a:t>
            </a:r>
          </a:p>
          <a:p>
            <a:pPr lvl="1">
              <a:defRPr/>
            </a:pPr>
            <a:r>
              <a:rPr lang="en-GB" dirty="0" smtClean="0">
                <a:solidFill>
                  <a:srgbClr val="002060"/>
                </a:solidFill>
              </a:rPr>
              <a:t>Authorisation levels</a:t>
            </a:r>
          </a:p>
          <a:p>
            <a:pPr lvl="1">
              <a:defRPr/>
            </a:pPr>
            <a:r>
              <a:rPr lang="en-GB" dirty="0" smtClean="0">
                <a:solidFill>
                  <a:srgbClr val="002060"/>
                </a:solidFill>
              </a:rPr>
              <a:t>Influencing decisions</a:t>
            </a:r>
          </a:p>
          <a:p>
            <a:pPr lvl="1">
              <a:defRPr/>
            </a:pPr>
            <a:r>
              <a:rPr lang="en-GB" dirty="0" smtClean="0">
                <a:solidFill>
                  <a:srgbClr val="002060"/>
                </a:solidFill>
              </a:rPr>
              <a:t>Other recommendations?</a:t>
            </a:r>
            <a:endParaRPr lang="en-GB" dirty="0">
              <a:solidFill>
                <a:srgbClr val="002060"/>
              </a:solidFill>
            </a:endParaRPr>
          </a:p>
        </p:txBody>
      </p:sp>
      <p:sp>
        <p:nvSpPr>
          <p:cNvPr id="46085" name="Text Placeholder 6"/>
          <p:cNvSpPr>
            <a:spLocks noGrp="1"/>
          </p:cNvSpPr>
          <p:nvPr>
            <p:ph type="body" sz="quarter" idx="3"/>
          </p:nvPr>
        </p:nvSpPr>
        <p:spPr>
          <a:xfrm>
            <a:off x="4629150" y="1477963"/>
            <a:ext cx="3887788" cy="576262"/>
          </a:xfrm>
        </p:spPr>
        <p:txBody>
          <a:bodyPr/>
          <a:lstStyle/>
          <a:p>
            <a:r>
              <a:rPr lang="en-GB" altLang="en-US" dirty="0" smtClean="0">
                <a:solidFill>
                  <a:srgbClr val="002060"/>
                </a:solidFill>
              </a:rPr>
              <a:t>How?</a:t>
            </a:r>
          </a:p>
        </p:txBody>
      </p:sp>
      <p:sp>
        <p:nvSpPr>
          <p:cNvPr id="8" name="Content Placeholder 7"/>
          <p:cNvSpPr>
            <a:spLocks noGrp="1"/>
          </p:cNvSpPr>
          <p:nvPr>
            <p:ph sz="quarter" idx="4"/>
          </p:nvPr>
        </p:nvSpPr>
        <p:spPr>
          <a:xfrm>
            <a:off x="4629150" y="2120900"/>
            <a:ext cx="4046538" cy="3684588"/>
          </a:xfrm>
        </p:spPr>
        <p:txBody>
          <a:bodyPr>
            <a:normAutofit fontScale="85000" lnSpcReduction="20000"/>
          </a:bodyPr>
          <a:lstStyle/>
          <a:p>
            <a:pPr marL="0" indent="0">
              <a:buNone/>
              <a:defRPr/>
            </a:pPr>
            <a:r>
              <a:rPr lang="en-GB" dirty="0" smtClean="0">
                <a:solidFill>
                  <a:srgbClr val="00B0F0"/>
                </a:solidFill>
              </a:rPr>
              <a:t>Researching Councillor by;</a:t>
            </a:r>
          </a:p>
          <a:p>
            <a:pPr lvl="1">
              <a:defRPr/>
            </a:pPr>
            <a:r>
              <a:rPr lang="en-GB" sz="2800" dirty="0" smtClean="0">
                <a:solidFill>
                  <a:srgbClr val="002060"/>
                </a:solidFill>
              </a:rPr>
              <a:t>Word of mouth</a:t>
            </a:r>
          </a:p>
          <a:p>
            <a:pPr lvl="1">
              <a:defRPr/>
            </a:pPr>
            <a:r>
              <a:rPr lang="en-GB" sz="2800" dirty="0" smtClean="0">
                <a:solidFill>
                  <a:srgbClr val="002060"/>
                </a:solidFill>
              </a:rPr>
              <a:t>Social media profile</a:t>
            </a:r>
          </a:p>
          <a:p>
            <a:pPr lvl="1">
              <a:defRPr/>
            </a:pPr>
            <a:r>
              <a:rPr lang="en-GB" sz="2800" dirty="0" smtClean="0">
                <a:solidFill>
                  <a:srgbClr val="002060"/>
                </a:solidFill>
              </a:rPr>
              <a:t>Contact information</a:t>
            </a:r>
          </a:p>
          <a:p>
            <a:pPr lvl="1">
              <a:defRPr/>
            </a:pPr>
            <a:r>
              <a:rPr lang="en-GB" sz="2800" dirty="0" smtClean="0">
                <a:solidFill>
                  <a:srgbClr val="002060"/>
                </a:solidFill>
              </a:rPr>
              <a:t>Associations</a:t>
            </a:r>
          </a:p>
          <a:p>
            <a:pPr>
              <a:defRPr/>
            </a:pPr>
            <a:endParaRPr lang="en-GB" dirty="0">
              <a:solidFill>
                <a:schemeClr val="tx1"/>
              </a:solidFill>
            </a:endParaRPr>
          </a:p>
          <a:p>
            <a:pPr marL="0" indent="0">
              <a:buNone/>
              <a:defRPr/>
            </a:pPr>
            <a:r>
              <a:rPr lang="en-GB" dirty="0" smtClean="0">
                <a:solidFill>
                  <a:srgbClr val="00B0F0"/>
                </a:solidFill>
              </a:rPr>
              <a:t>Gaining Councillor support by;</a:t>
            </a:r>
          </a:p>
          <a:p>
            <a:pPr lvl="1">
              <a:defRPr/>
            </a:pPr>
            <a:r>
              <a:rPr lang="en-GB" sz="2800" dirty="0" smtClean="0">
                <a:solidFill>
                  <a:srgbClr val="002060"/>
                </a:solidFill>
              </a:rPr>
              <a:t>Returning favours </a:t>
            </a:r>
          </a:p>
          <a:p>
            <a:pPr lvl="1">
              <a:defRPr/>
            </a:pPr>
            <a:r>
              <a:rPr lang="en-GB" sz="2800" dirty="0" smtClean="0">
                <a:solidFill>
                  <a:srgbClr val="002060"/>
                </a:solidFill>
              </a:rPr>
              <a:t>Lavish </a:t>
            </a:r>
            <a:r>
              <a:rPr lang="en-GB" sz="2800" u="sng" dirty="0" smtClean="0">
                <a:solidFill>
                  <a:srgbClr val="002060"/>
                </a:solidFill>
              </a:rPr>
              <a:t>gifts &amp; hospitality</a:t>
            </a:r>
          </a:p>
          <a:p>
            <a:pPr lvl="1">
              <a:defRPr/>
            </a:pPr>
            <a:r>
              <a:rPr lang="en-GB" sz="2800" dirty="0" smtClean="0">
                <a:solidFill>
                  <a:srgbClr val="002060"/>
                </a:solidFill>
              </a:rPr>
              <a:t>Bribery</a:t>
            </a:r>
          </a:p>
          <a:p>
            <a:pPr lvl="1">
              <a:defRPr/>
            </a:pPr>
            <a:r>
              <a:rPr lang="en-GB" sz="2800" dirty="0" smtClean="0">
                <a:solidFill>
                  <a:srgbClr val="002060"/>
                </a:solidFill>
              </a:rPr>
              <a:t>Threats</a:t>
            </a:r>
          </a:p>
          <a:p>
            <a:pPr>
              <a:defRPr/>
            </a:pPr>
            <a:endParaRPr lang="en-GB" dirty="0" smtClean="0">
              <a:solidFill>
                <a:schemeClr val="tx1"/>
              </a:solidFill>
            </a:endParaRPr>
          </a:p>
          <a:p>
            <a:pPr>
              <a:defRPr/>
            </a:pPr>
            <a:endParaRPr lang="en-GB" dirty="0">
              <a:solidFill>
                <a:schemeClr val="tx1"/>
              </a:solidFill>
            </a:endParaRPr>
          </a:p>
          <a:p>
            <a:pPr>
              <a:defRPr/>
            </a:pPr>
            <a:endParaRPr lang="en-GB" dirty="0">
              <a:solidFill>
                <a:schemeClr val="tx1"/>
              </a:solidFill>
            </a:endParaRPr>
          </a:p>
        </p:txBody>
      </p:sp>
      <p:sp>
        <p:nvSpPr>
          <p:cNvPr id="2" name="Footer Placeholder 1"/>
          <p:cNvSpPr>
            <a:spLocks noGrp="1"/>
          </p:cNvSpPr>
          <p:nvPr>
            <p:ph type="ftr" sz="quarter" idx="11"/>
          </p:nvPr>
        </p:nvSpPr>
        <p:spPr/>
        <p:txBody>
          <a:bodyPr/>
          <a:lstStyle/>
          <a:p>
            <a:r>
              <a:rPr lang="en-US" smtClean="0"/>
              <a:t>
OFFICIAL</a:t>
            </a:r>
            <a:endParaRPr lang="en-US" dirty="0"/>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t="16667" b="15667"/>
          <a:stretch/>
        </p:blipFill>
        <p:spPr>
          <a:xfrm>
            <a:off x="7782348" y="307500"/>
            <a:ext cx="1010837" cy="684000"/>
          </a:xfrm>
          <a:prstGeom prst="rect">
            <a:avLst/>
          </a:prstGeom>
        </p:spPr>
      </p:pic>
    </p:spTree>
    <p:extLst>
      <p:ext uri="{BB962C8B-B14F-4D97-AF65-F5344CB8AC3E}">
        <p14:creationId xmlns:p14="http://schemas.microsoft.com/office/powerpoint/2010/main" val="6363243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
                                            <p:txEl>
                                              <p:pRg st="1" end="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8">
                                            <p:txEl>
                                              <p:pRg st="2" end="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8">
                                            <p:txEl>
                                              <p:pRg st="3" end="3"/>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8">
                                            <p:txEl>
                                              <p:pRg st="6" end="6"/>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8">
                                            <p:txEl>
                                              <p:pRg st="7" end="7"/>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8">
                                            <p:txEl>
                                              <p:pRg st="8" end="8"/>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8">
                                            <p:txEl>
                                              <p:pRg st="9" end="9"/>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8">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66" name="Picture 22" descr="Magnifying Glass PNG Transparent Images | PNG All">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29485" y="809627"/>
            <a:ext cx="1790700" cy="1133476"/>
          </a:xfrm>
          <a:prstGeom prst="rect">
            <a:avLst/>
          </a:prstGeom>
          <a:noFill/>
          <a:extLst>
            <a:ext uri="{909E8E84-426E-40DD-AFC4-6F175D3DCCD1}">
              <a14:hiddenFill xmlns:a14="http://schemas.microsoft.com/office/drawing/2010/main">
                <a:solidFill>
                  <a:srgbClr val="FFFFFF"/>
                </a:solidFill>
              </a14:hiddenFill>
            </a:ext>
          </a:extLst>
        </p:spPr>
      </p:pic>
      <p:sp>
        <p:nvSpPr>
          <p:cNvPr id="35842" name="Title 1"/>
          <p:cNvSpPr>
            <a:spLocks noGrp="1"/>
          </p:cNvSpPr>
          <p:nvPr>
            <p:ph type="title"/>
          </p:nvPr>
        </p:nvSpPr>
        <p:spPr/>
        <p:txBody>
          <a:bodyPr>
            <a:normAutofit/>
          </a:bodyPr>
          <a:lstStyle/>
          <a:p>
            <a:r>
              <a:rPr lang="en-GB" altLang="en-US" sz="3200" b="1" dirty="0" smtClean="0">
                <a:solidFill>
                  <a:srgbClr val="003B77"/>
                </a:solidFill>
                <a:latin typeface="+mn-lt"/>
              </a:rPr>
              <a:t>Standards Commission Scotland &amp; The Councillors Code of Conduct</a:t>
            </a:r>
          </a:p>
        </p:txBody>
      </p:sp>
      <p:sp>
        <p:nvSpPr>
          <p:cNvPr id="3" name="Content Placeholder 2"/>
          <p:cNvSpPr>
            <a:spLocks noGrp="1"/>
          </p:cNvSpPr>
          <p:nvPr>
            <p:ph idx="1"/>
          </p:nvPr>
        </p:nvSpPr>
        <p:spPr>
          <a:xfrm>
            <a:off x="628650" y="1690689"/>
            <a:ext cx="7886700" cy="4351338"/>
          </a:xfrm>
        </p:spPr>
        <p:txBody>
          <a:bodyPr>
            <a:normAutofit fontScale="25000" lnSpcReduction="20000"/>
          </a:bodyPr>
          <a:lstStyle/>
          <a:p>
            <a:pPr>
              <a:defRPr/>
            </a:pPr>
            <a:r>
              <a:rPr lang="en-GB" sz="9600" dirty="0" smtClean="0">
                <a:solidFill>
                  <a:srgbClr val="003B77"/>
                </a:solidFill>
              </a:rPr>
              <a:t>Councillors’ Code of Conduct has now been in force since May 2003. Most recent version became effective on 7</a:t>
            </a:r>
            <a:r>
              <a:rPr lang="en-GB" sz="9600" baseline="30000" dirty="0" smtClean="0">
                <a:solidFill>
                  <a:srgbClr val="003B77"/>
                </a:solidFill>
              </a:rPr>
              <a:t>th</a:t>
            </a:r>
            <a:r>
              <a:rPr lang="en-GB" sz="9600" dirty="0" smtClean="0">
                <a:solidFill>
                  <a:srgbClr val="003B77"/>
                </a:solidFill>
              </a:rPr>
              <a:t> December 2021 </a:t>
            </a:r>
          </a:p>
          <a:p>
            <a:pPr>
              <a:defRPr/>
            </a:pPr>
            <a:endParaRPr lang="en-GB" sz="9600" dirty="0" smtClean="0">
              <a:solidFill>
                <a:srgbClr val="003B77"/>
              </a:solidFill>
            </a:endParaRPr>
          </a:p>
          <a:p>
            <a:pPr>
              <a:defRPr/>
            </a:pPr>
            <a:r>
              <a:rPr lang="en-GB" sz="9600" dirty="0" smtClean="0">
                <a:solidFill>
                  <a:srgbClr val="003B77"/>
                </a:solidFill>
              </a:rPr>
              <a:t>The </a:t>
            </a:r>
            <a:r>
              <a:rPr lang="en-GB" sz="9600" dirty="0">
                <a:solidFill>
                  <a:srgbClr val="003B77"/>
                </a:solidFill>
              </a:rPr>
              <a:t>Councillors’ Code of Conduct continues to play a vital role in setting out, openly and clearly, the standards councillors must apply when undertaking their Council duties</a:t>
            </a:r>
            <a:r>
              <a:rPr lang="en-GB" sz="9600" dirty="0" smtClean="0">
                <a:solidFill>
                  <a:srgbClr val="003B77"/>
                </a:solidFill>
              </a:rPr>
              <a:t>. It is paramount that the code continues to give assurance to the public that their elected members are acting in accordance with high ethical standards</a:t>
            </a:r>
          </a:p>
          <a:p>
            <a:pPr marL="0" indent="0">
              <a:buNone/>
              <a:defRPr/>
            </a:pPr>
            <a:endParaRPr lang="en-GB" sz="9600" dirty="0">
              <a:solidFill>
                <a:srgbClr val="003B77"/>
              </a:solidFill>
            </a:endParaRPr>
          </a:p>
          <a:p>
            <a:pPr>
              <a:defRPr/>
            </a:pPr>
            <a:r>
              <a:rPr lang="en-GB" sz="9600" dirty="0">
                <a:solidFill>
                  <a:srgbClr val="003B77"/>
                </a:solidFill>
              </a:rPr>
              <a:t>Covers Key Principles</a:t>
            </a:r>
            <a:r>
              <a:rPr lang="en-GB" sz="9600" dirty="0" smtClean="0">
                <a:solidFill>
                  <a:srgbClr val="003B77"/>
                </a:solidFill>
              </a:rPr>
              <a:t>: Duty, Selflessness, Integrity, Objectivity, Accountability and Stewardship, Openness, Honesty, Leadership, Respect</a:t>
            </a:r>
          </a:p>
          <a:p>
            <a:pPr>
              <a:defRPr/>
            </a:pPr>
            <a:endParaRPr lang="en-GB" sz="9600" dirty="0">
              <a:solidFill>
                <a:srgbClr val="003B77"/>
              </a:solidFill>
            </a:endParaRPr>
          </a:p>
          <a:p>
            <a:pPr>
              <a:defRPr/>
            </a:pPr>
            <a:endParaRPr lang="en-GB" sz="9600" dirty="0">
              <a:solidFill>
                <a:schemeClr val="tx1"/>
              </a:solidFill>
            </a:endParaRPr>
          </a:p>
        </p:txBody>
      </p:sp>
      <p:sp>
        <p:nvSpPr>
          <p:cNvPr id="4" name="Slide Number Placeholder 3"/>
          <p:cNvSpPr>
            <a:spLocks noGrp="1"/>
          </p:cNvSpPr>
          <p:nvPr>
            <p:ph type="sldNum" sz="quarter" idx="12"/>
          </p:nvPr>
        </p:nvSpPr>
        <p:spPr/>
        <p:txBody>
          <a:bodyPr/>
          <a:lstStyle/>
          <a:p>
            <a:fld id="{48F63A3B-78C7-47BE-AE5E-E10140E04643}" type="slidenum">
              <a:rPr lang="en-US" smtClean="0"/>
              <a:t>14</a:t>
            </a:fld>
            <a:endParaRPr lang="en-US" dirty="0"/>
          </a:p>
        </p:txBody>
      </p:sp>
      <p:sp>
        <p:nvSpPr>
          <p:cNvPr id="12" name="Footer Placeholder 11"/>
          <p:cNvSpPr>
            <a:spLocks noGrp="1"/>
          </p:cNvSpPr>
          <p:nvPr>
            <p:ph type="ftr" sz="quarter" idx="11"/>
          </p:nvPr>
        </p:nvSpPr>
        <p:spPr/>
        <p:txBody>
          <a:bodyPr/>
          <a:lstStyle/>
          <a:p>
            <a:r>
              <a:rPr lang="en-US" smtClean="0"/>
              <a:t>
OFFICIAL</a:t>
            </a:r>
            <a:endParaRPr lang="en-US" dirty="0"/>
          </a:p>
        </p:txBody>
      </p:sp>
      <p:pic>
        <p:nvPicPr>
          <p:cNvPr id="7" name="Picture 6"/>
          <p:cNvPicPr>
            <a:picLocks noChangeAspect="1"/>
          </p:cNvPicPr>
          <p:nvPr/>
        </p:nvPicPr>
        <p:blipFill rotWithShape="1">
          <a:blip r:embed="rId5" cstate="print">
            <a:extLst>
              <a:ext uri="{28A0092B-C50C-407E-A947-70E740481C1C}">
                <a14:useLocalDpi xmlns:a14="http://schemas.microsoft.com/office/drawing/2010/main" val="0"/>
              </a:ext>
            </a:extLst>
          </a:blip>
          <a:srcRect t="16667" b="15667"/>
          <a:stretch/>
        </p:blipFill>
        <p:spPr>
          <a:xfrm>
            <a:off x="7909348" y="224158"/>
            <a:ext cx="1010837" cy="684000"/>
          </a:xfrm>
          <a:prstGeom prst="rect">
            <a:avLst/>
          </a:prstGeom>
        </p:spPr>
      </p:pic>
    </p:spTree>
    <p:extLst>
      <p:ext uri="{BB962C8B-B14F-4D97-AF65-F5344CB8AC3E}">
        <p14:creationId xmlns:p14="http://schemas.microsoft.com/office/powerpoint/2010/main" val="2362121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628650" y="365126"/>
            <a:ext cx="5829300" cy="1325563"/>
          </a:xfrm>
        </p:spPr>
        <p:txBody>
          <a:bodyPr>
            <a:normAutofit/>
          </a:bodyPr>
          <a:lstStyle/>
          <a:p>
            <a:r>
              <a:rPr lang="en-GB" altLang="en-US" sz="2800" b="1" dirty="0" smtClean="0">
                <a:solidFill>
                  <a:srgbClr val="003B77"/>
                </a:solidFill>
                <a:latin typeface="+mn-lt"/>
              </a:rPr>
              <a:t>Key principles of Councillors Code of Conduct where Councillors may fall foul of a SOC approach</a:t>
            </a:r>
            <a:r>
              <a:rPr lang="en-GB" altLang="en-US" sz="2800" dirty="0" smtClean="0">
                <a:solidFill>
                  <a:srgbClr val="003B77"/>
                </a:solidFill>
                <a:latin typeface="+mn-lt"/>
              </a:rPr>
              <a:t>…</a:t>
            </a:r>
          </a:p>
        </p:txBody>
      </p:sp>
      <p:sp>
        <p:nvSpPr>
          <p:cNvPr id="4" name="Title 1"/>
          <p:cNvSpPr>
            <a:spLocks noGrp="1"/>
          </p:cNvSpPr>
          <p:nvPr>
            <p:ph idx="1"/>
          </p:nvPr>
        </p:nvSpPr>
        <p:spPr/>
        <p:txBody>
          <a:bodyPr>
            <a:normAutofit fontScale="92500" lnSpcReduction="20000"/>
          </a:bodyPr>
          <a:lstStyle/>
          <a:p>
            <a:pPr>
              <a:defRPr/>
            </a:pPr>
            <a:endParaRPr lang="en-GB" altLang="en-US" b="1" dirty="0" smtClean="0">
              <a:solidFill>
                <a:srgbClr val="003B77"/>
              </a:solidFill>
            </a:endParaRPr>
          </a:p>
          <a:p>
            <a:pPr marL="0" indent="0">
              <a:buNone/>
              <a:defRPr/>
            </a:pPr>
            <a:r>
              <a:rPr lang="en-GB" altLang="en-US" sz="2600" i="1" dirty="0" smtClean="0">
                <a:solidFill>
                  <a:srgbClr val="003B77"/>
                </a:solidFill>
              </a:rPr>
              <a:t>“You must not place yourself under any financial or other obligation to any individual or organisation that be reasonably be thought to </a:t>
            </a:r>
            <a:r>
              <a:rPr lang="en-GB" altLang="en-US" sz="2600" i="1" dirty="0" smtClean="0">
                <a:solidFill>
                  <a:srgbClr val="0070C0"/>
                </a:solidFill>
              </a:rPr>
              <a:t>influence</a:t>
            </a:r>
            <a:r>
              <a:rPr lang="en-GB" altLang="en-US" sz="2600" i="1" dirty="0" smtClean="0">
                <a:solidFill>
                  <a:schemeClr val="tx1">
                    <a:lumMod val="60000"/>
                    <a:lumOff val="40000"/>
                  </a:schemeClr>
                </a:solidFill>
              </a:rPr>
              <a:t> </a:t>
            </a:r>
            <a:r>
              <a:rPr lang="en-GB" altLang="en-US" sz="2600" i="1" dirty="0" smtClean="0">
                <a:solidFill>
                  <a:srgbClr val="003B77"/>
                </a:solidFill>
              </a:rPr>
              <a:t>you in the performance of your duties.” </a:t>
            </a:r>
            <a:r>
              <a:rPr lang="en-GB" altLang="en-US" sz="2600" i="1" dirty="0" smtClean="0">
                <a:solidFill>
                  <a:srgbClr val="0070C0"/>
                </a:solidFill>
              </a:rPr>
              <a:t>(Key principle of INTEGRITY from Councillors Code of Conduct)</a:t>
            </a:r>
          </a:p>
          <a:p>
            <a:pPr>
              <a:defRPr/>
            </a:pPr>
            <a:endParaRPr lang="en-GB" altLang="en-US" sz="2200" i="1" dirty="0" smtClean="0">
              <a:solidFill>
                <a:srgbClr val="003B77"/>
              </a:solidFill>
            </a:endParaRPr>
          </a:p>
          <a:p>
            <a:pPr>
              <a:defRPr/>
            </a:pPr>
            <a:endParaRPr lang="en-GB" altLang="en-US" sz="2200" i="1" dirty="0">
              <a:solidFill>
                <a:srgbClr val="003B77"/>
              </a:solidFill>
            </a:endParaRPr>
          </a:p>
          <a:p>
            <a:pPr marL="0" indent="0">
              <a:buNone/>
              <a:defRPr/>
            </a:pPr>
            <a:r>
              <a:rPr lang="en-GB" altLang="en-US" sz="2600" i="1" dirty="0" smtClean="0">
                <a:solidFill>
                  <a:srgbClr val="003B77"/>
                </a:solidFill>
              </a:rPr>
              <a:t>“Make </a:t>
            </a:r>
            <a:r>
              <a:rPr lang="en-GB" altLang="en-US" sz="2600" i="1" dirty="0" smtClean="0">
                <a:solidFill>
                  <a:srgbClr val="0070C0"/>
                </a:solidFill>
              </a:rPr>
              <a:t>decisions solely on merit </a:t>
            </a:r>
            <a:r>
              <a:rPr lang="en-GB" altLang="en-US" sz="2600" i="1" dirty="0" smtClean="0">
                <a:solidFill>
                  <a:srgbClr val="003B77"/>
                </a:solidFill>
              </a:rPr>
              <a:t>when carrying out public business including making </a:t>
            </a:r>
            <a:r>
              <a:rPr lang="en-GB" altLang="en-US" sz="2600" i="1" dirty="0" smtClean="0">
                <a:solidFill>
                  <a:srgbClr val="0070C0"/>
                </a:solidFill>
              </a:rPr>
              <a:t>appointments, awarding contracts </a:t>
            </a:r>
            <a:r>
              <a:rPr lang="en-GB" altLang="en-US" sz="2600" i="1" dirty="0" smtClean="0">
                <a:solidFill>
                  <a:srgbClr val="003B77"/>
                </a:solidFill>
              </a:rPr>
              <a:t>or </a:t>
            </a:r>
            <a:r>
              <a:rPr lang="en-GB" altLang="en-US" sz="2600" i="1" dirty="0" smtClean="0">
                <a:solidFill>
                  <a:srgbClr val="0070C0"/>
                </a:solidFill>
              </a:rPr>
              <a:t>recommending individuals </a:t>
            </a:r>
            <a:r>
              <a:rPr lang="en-GB" altLang="en-US" sz="2600" i="1" dirty="0" smtClean="0">
                <a:solidFill>
                  <a:srgbClr val="003B77"/>
                </a:solidFill>
              </a:rPr>
              <a:t>for rewards and benefits.” </a:t>
            </a:r>
            <a:r>
              <a:rPr lang="en-GB" altLang="en-US" sz="2600" i="1" dirty="0" smtClean="0">
                <a:solidFill>
                  <a:srgbClr val="0070C0"/>
                </a:solidFill>
              </a:rPr>
              <a:t>(Key principle of OBJECTIVITY from Councillors Code of Conduct)</a:t>
            </a:r>
            <a:endParaRPr lang="en-GB" altLang="en-US" sz="2600" i="1" dirty="0" smtClean="0">
              <a:solidFill>
                <a:srgbClr val="003B77"/>
              </a:solidFill>
            </a:endParaRPr>
          </a:p>
          <a:p>
            <a:pPr marL="0" indent="0">
              <a:buNone/>
              <a:defRPr/>
            </a:pPr>
            <a:r>
              <a:rPr lang="en-GB" altLang="en-US" sz="2600" i="1" dirty="0" smtClean="0">
                <a:solidFill>
                  <a:schemeClr val="tx1"/>
                </a:solidFill>
              </a:rPr>
              <a:t/>
            </a:r>
            <a:br>
              <a:rPr lang="en-GB" altLang="en-US" sz="2600" i="1" dirty="0" smtClean="0">
                <a:solidFill>
                  <a:schemeClr val="tx1"/>
                </a:solidFill>
              </a:rPr>
            </a:br>
            <a:endParaRPr lang="en-GB" altLang="en-US" sz="2600" i="1" dirty="0" smtClean="0">
              <a:solidFill>
                <a:schemeClr val="tx1"/>
              </a:solidFill>
            </a:endParaRPr>
          </a:p>
        </p:txBody>
      </p:sp>
      <p:sp>
        <p:nvSpPr>
          <p:cNvPr id="3" name="Slide Number Placeholder 2"/>
          <p:cNvSpPr>
            <a:spLocks noGrp="1"/>
          </p:cNvSpPr>
          <p:nvPr>
            <p:ph type="sldNum" sz="quarter" idx="12"/>
          </p:nvPr>
        </p:nvSpPr>
        <p:spPr/>
        <p:txBody>
          <a:bodyPr/>
          <a:lstStyle/>
          <a:p>
            <a:fld id="{48F63A3B-78C7-47BE-AE5E-E10140E04643}" type="slidenum">
              <a:rPr lang="en-US" smtClean="0"/>
              <a:t>15</a:t>
            </a:fld>
            <a:endParaRPr lang="en-US" dirty="0"/>
          </a:p>
        </p:txBody>
      </p:sp>
      <p:sp>
        <p:nvSpPr>
          <p:cNvPr id="6" name="Footer Placeholder 5"/>
          <p:cNvSpPr>
            <a:spLocks noGrp="1"/>
          </p:cNvSpPr>
          <p:nvPr>
            <p:ph type="ftr" sz="quarter" idx="11"/>
          </p:nvPr>
        </p:nvSpPr>
        <p:spPr/>
        <p:txBody>
          <a:bodyPr/>
          <a:lstStyle/>
          <a:p>
            <a:r>
              <a:rPr lang="en-US" smtClean="0"/>
              <a:t>
OFFICIAL</a:t>
            </a:r>
            <a:endParaRPr lang="en-US" dirty="0"/>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25588" r="22438"/>
          <a:stretch/>
        </p:blipFill>
        <p:spPr>
          <a:xfrm>
            <a:off x="7621612" y="111624"/>
            <a:ext cx="1344588" cy="1832566"/>
          </a:xfrm>
          <a:prstGeom prst="rect">
            <a:avLst/>
          </a:prstGeom>
          <a:effectLst>
            <a:softEdge rad="101600"/>
          </a:effectLst>
        </p:spPr>
      </p:pic>
    </p:spTree>
    <p:extLst>
      <p:ext uri="{BB962C8B-B14F-4D97-AF65-F5344CB8AC3E}">
        <p14:creationId xmlns:p14="http://schemas.microsoft.com/office/powerpoint/2010/main" val="1087016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628650" y="365126"/>
            <a:ext cx="5829300" cy="1325563"/>
          </a:xfrm>
        </p:spPr>
        <p:txBody>
          <a:bodyPr>
            <a:normAutofit/>
          </a:bodyPr>
          <a:lstStyle/>
          <a:p>
            <a:r>
              <a:rPr lang="en-GB" altLang="en-US" sz="3100" b="1" dirty="0" smtClean="0">
                <a:solidFill>
                  <a:srgbClr val="003B77"/>
                </a:solidFill>
                <a:latin typeface="+mn-lt"/>
              </a:rPr>
              <a:t>A  key tactic of SOC is to offer excess Gifts &amp; Hospitality</a:t>
            </a:r>
            <a:r>
              <a:rPr lang="en-GB" altLang="en-US" b="1" dirty="0" smtClean="0">
                <a:solidFill>
                  <a:srgbClr val="003B77"/>
                </a:solidFill>
                <a:latin typeface="+mn-lt"/>
              </a:rPr>
              <a:t>……</a:t>
            </a:r>
          </a:p>
        </p:txBody>
      </p:sp>
      <p:sp>
        <p:nvSpPr>
          <p:cNvPr id="3" name="Content Placeholder 2"/>
          <p:cNvSpPr>
            <a:spLocks noGrp="1"/>
          </p:cNvSpPr>
          <p:nvPr>
            <p:ph idx="1"/>
          </p:nvPr>
        </p:nvSpPr>
        <p:spPr>
          <a:xfrm>
            <a:off x="730250" y="1722440"/>
            <a:ext cx="7886700" cy="4460246"/>
          </a:xfrm>
        </p:spPr>
        <p:txBody>
          <a:bodyPr>
            <a:normAutofit fontScale="25000" lnSpcReduction="20000"/>
          </a:bodyPr>
          <a:lstStyle/>
          <a:p>
            <a:pPr marL="0" indent="0">
              <a:buNone/>
            </a:pPr>
            <a:r>
              <a:rPr lang="en-GB" sz="9600" i="1" dirty="0" smtClean="0">
                <a:solidFill>
                  <a:srgbClr val="003B77"/>
                </a:solidFill>
              </a:rPr>
              <a:t>I </a:t>
            </a:r>
            <a:r>
              <a:rPr lang="en-GB" sz="9600" i="1" dirty="0">
                <a:solidFill>
                  <a:srgbClr val="003B77"/>
                </a:solidFill>
              </a:rPr>
              <a:t>will refuse any gift or hospitality, unless it is: </a:t>
            </a:r>
            <a:endParaRPr lang="en-GB" sz="9600" i="1" dirty="0" smtClean="0">
              <a:solidFill>
                <a:srgbClr val="003B77"/>
              </a:solidFill>
            </a:endParaRPr>
          </a:p>
          <a:p>
            <a:pPr marL="444500" indent="-444500" defTabSz="360000">
              <a:buAutoNum type="alphaLcParenR"/>
            </a:pPr>
            <a:r>
              <a:rPr lang="en-GB" sz="9600" i="1" dirty="0" smtClean="0">
                <a:solidFill>
                  <a:srgbClr val="003B77"/>
                </a:solidFill>
              </a:rPr>
              <a:t>a </a:t>
            </a:r>
            <a:r>
              <a:rPr lang="en-GB" sz="9600" i="1" dirty="0">
                <a:solidFill>
                  <a:srgbClr val="003B77"/>
                </a:solidFill>
              </a:rPr>
              <a:t>minor item or token of modest intrinsic value offered on an infrequent basis; </a:t>
            </a:r>
            <a:endParaRPr lang="en-GB" sz="9600" i="1" dirty="0" smtClean="0">
              <a:solidFill>
                <a:srgbClr val="003B77"/>
              </a:solidFill>
            </a:endParaRPr>
          </a:p>
          <a:p>
            <a:pPr marL="444500" indent="-444500" defTabSz="360000">
              <a:buAutoNum type="alphaLcParenR"/>
            </a:pPr>
            <a:r>
              <a:rPr lang="en-GB" sz="9600" i="1" dirty="0" smtClean="0">
                <a:solidFill>
                  <a:srgbClr val="003B77"/>
                </a:solidFill>
              </a:rPr>
              <a:t>a </a:t>
            </a:r>
            <a:r>
              <a:rPr lang="en-GB" sz="9600" i="1" dirty="0">
                <a:solidFill>
                  <a:srgbClr val="003B77"/>
                </a:solidFill>
              </a:rPr>
              <a:t>civic gift being offered to the Council; </a:t>
            </a:r>
            <a:endParaRPr lang="en-GB" sz="9600" i="1" dirty="0" smtClean="0">
              <a:solidFill>
                <a:srgbClr val="003B77"/>
              </a:solidFill>
            </a:endParaRPr>
          </a:p>
          <a:p>
            <a:pPr marL="444500" indent="-444500" defTabSz="360000">
              <a:buAutoNum type="alphaLcParenR"/>
            </a:pPr>
            <a:r>
              <a:rPr lang="en-GB" sz="9600" i="1" dirty="0" smtClean="0">
                <a:solidFill>
                  <a:srgbClr val="003B77"/>
                </a:solidFill>
              </a:rPr>
              <a:t>hospitality </a:t>
            </a:r>
            <a:r>
              <a:rPr lang="en-GB" sz="9600" i="1" dirty="0">
                <a:solidFill>
                  <a:srgbClr val="003B77"/>
                </a:solidFill>
              </a:rPr>
              <a:t>which would reasonably be associated with my duties as a </a:t>
            </a:r>
            <a:r>
              <a:rPr lang="en-GB" sz="9600" i="1" dirty="0" smtClean="0">
                <a:solidFill>
                  <a:srgbClr val="003B77"/>
                </a:solidFill>
              </a:rPr>
              <a:t>councillor</a:t>
            </a:r>
            <a:r>
              <a:rPr lang="en-GB" sz="9600" i="1" dirty="0">
                <a:solidFill>
                  <a:srgbClr val="003B77"/>
                </a:solidFill>
              </a:rPr>
              <a:t>; or </a:t>
            </a:r>
            <a:endParaRPr lang="en-GB" sz="9600" i="1" dirty="0" smtClean="0">
              <a:solidFill>
                <a:srgbClr val="003B77"/>
              </a:solidFill>
            </a:endParaRPr>
          </a:p>
          <a:p>
            <a:pPr marL="444500" indent="-444500" defTabSz="360000">
              <a:buAutoNum type="alphaLcParenR"/>
            </a:pPr>
            <a:r>
              <a:rPr lang="en-GB" sz="9600" i="1" dirty="0" smtClean="0">
                <a:solidFill>
                  <a:srgbClr val="003B77"/>
                </a:solidFill>
              </a:rPr>
              <a:t>hospitality </a:t>
            </a:r>
            <a:r>
              <a:rPr lang="en-GB" sz="9600" i="1" dirty="0">
                <a:solidFill>
                  <a:srgbClr val="003B77"/>
                </a:solidFill>
              </a:rPr>
              <a:t>which has been approved in advance by my council</a:t>
            </a:r>
            <a:r>
              <a:rPr lang="en-GB" sz="9600" dirty="0" smtClean="0">
                <a:solidFill>
                  <a:srgbClr val="003B77"/>
                </a:solidFill>
              </a:rPr>
              <a:t>.</a:t>
            </a:r>
            <a:endParaRPr lang="en-GB" sz="9600" dirty="0">
              <a:solidFill>
                <a:srgbClr val="003B77"/>
              </a:solidFill>
            </a:endParaRPr>
          </a:p>
          <a:p>
            <a:pPr marL="0" indent="0">
              <a:buNone/>
            </a:pPr>
            <a:r>
              <a:rPr lang="en-GB" sz="9600" i="1" dirty="0" smtClean="0">
                <a:solidFill>
                  <a:srgbClr val="003B77"/>
                </a:solidFill>
              </a:rPr>
              <a:t>I </a:t>
            </a:r>
            <a:r>
              <a:rPr lang="en-GB" sz="9600" i="1" dirty="0">
                <a:solidFill>
                  <a:srgbClr val="003B77"/>
                </a:solidFill>
              </a:rPr>
              <a:t>will consider whether there could be a reasonable perception that any gift or hospitality received by a person or body connected to me could or would influence my judgement</a:t>
            </a:r>
            <a:r>
              <a:rPr lang="en-GB" sz="9600" dirty="0" smtClean="0">
                <a:solidFill>
                  <a:srgbClr val="003B77"/>
                </a:solidFill>
              </a:rPr>
              <a:t>.</a:t>
            </a:r>
            <a:endParaRPr lang="en-GB" altLang="en-US" sz="9600" i="1" dirty="0">
              <a:solidFill>
                <a:srgbClr val="002060"/>
              </a:solidFill>
            </a:endParaRPr>
          </a:p>
          <a:p>
            <a:pPr marL="0" indent="0">
              <a:buNone/>
              <a:defRPr/>
            </a:pPr>
            <a:r>
              <a:rPr lang="en-GB" altLang="en-US" sz="9600" i="1" dirty="0" smtClean="0">
                <a:solidFill>
                  <a:srgbClr val="003B77"/>
                </a:solidFill>
              </a:rPr>
              <a:t>The term "gift" includes </a:t>
            </a:r>
            <a:r>
              <a:rPr lang="en-GB" altLang="en-US" sz="9600" i="1" dirty="0" smtClean="0">
                <a:solidFill>
                  <a:srgbClr val="0070C0"/>
                </a:solidFill>
              </a:rPr>
              <a:t>benefits</a:t>
            </a:r>
            <a:r>
              <a:rPr lang="en-GB" altLang="en-US" sz="9600" i="1" dirty="0" smtClean="0">
                <a:solidFill>
                  <a:schemeClr val="tx1">
                    <a:lumMod val="60000"/>
                    <a:lumOff val="40000"/>
                  </a:schemeClr>
                </a:solidFill>
              </a:rPr>
              <a:t> </a:t>
            </a:r>
            <a:r>
              <a:rPr lang="en-GB" altLang="en-US" sz="9600" i="1" dirty="0" smtClean="0">
                <a:solidFill>
                  <a:srgbClr val="003B77"/>
                </a:solidFill>
              </a:rPr>
              <a:t>such as relief from indebtedness, loan concessions, or provision of services at a cost below that generally charged to members of the public. </a:t>
            </a:r>
          </a:p>
        </p:txBody>
      </p:sp>
      <p:sp>
        <p:nvSpPr>
          <p:cNvPr id="4" name="Slide Number Placeholder 3"/>
          <p:cNvSpPr>
            <a:spLocks noGrp="1"/>
          </p:cNvSpPr>
          <p:nvPr>
            <p:ph type="sldNum" sz="quarter" idx="12"/>
          </p:nvPr>
        </p:nvSpPr>
        <p:spPr/>
        <p:txBody>
          <a:bodyPr/>
          <a:lstStyle/>
          <a:p>
            <a:fld id="{48F63A3B-78C7-47BE-AE5E-E10140E04643}" type="slidenum">
              <a:rPr lang="en-US" smtClean="0"/>
              <a:t>16</a:t>
            </a:fld>
            <a:endParaRPr lang="en-US" dirty="0"/>
          </a:p>
        </p:txBody>
      </p:sp>
      <p:pic>
        <p:nvPicPr>
          <p:cNvPr id="7170" name="Picture 2" descr="Gift &amp; Hospitality | Tyson Code of Conduct">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86651" y="217421"/>
            <a:ext cx="1365250" cy="1365250"/>
          </a:xfrm>
          <a:prstGeom prst="rect">
            <a:avLst/>
          </a:prstGeom>
          <a:noFill/>
          <a:extLst>
            <a:ext uri="{909E8E84-426E-40DD-AFC4-6F175D3DCCD1}">
              <a14:hiddenFill xmlns:a14="http://schemas.microsoft.com/office/drawing/2010/main">
                <a:solidFill>
                  <a:srgbClr val="FFFFFF"/>
                </a:solidFill>
              </a14:hiddenFill>
            </a:ext>
          </a:extLst>
        </p:spPr>
      </p:pic>
      <p:sp>
        <p:nvSpPr>
          <p:cNvPr id="7" name="Footer Placeholder 6"/>
          <p:cNvSpPr>
            <a:spLocks noGrp="1"/>
          </p:cNvSpPr>
          <p:nvPr>
            <p:ph type="ftr" sz="quarter" idx="11"/>
          </p:nvPr>
        </p:nvSpPr>
        <p:spPr/>
        <p:txBody>
          <a:bodyPr/>
          <a:lstStyle/>
          <a:p>
            <a:r>
              <a:rPr lang="en-US" smtClean="0"/>
              <a:t>
OFFICIAL</a:t>
            </a:r>
            <a:endParaRPr lang="en-US" dirty="0"/>
          </a:p>
        </p:txBody>
      </p:sp>
    </p:spTree>
    <p:extLst>
      <p:ext uri="{BB962C8B-B14F-4D97-AF65-F5344CB8AC3E}">
        <p14:creationId xmlns:p14="http://schemas.microsoft.com/office/powerpoint/2010/main" val="39984404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107950" y="472600"/>
            <a:ext cx="7886700" cy="1325563"/>
          </a:xfrm>
        </p:spPr>
        <p:txBody>
          <a:bodyPr>
            <a:normAutofit fontScale="90000"/>
          </a:bodyPr>
          <a:lstStyle/>
          <a:p>
            <a:pPr algn="ctr"/>
            <a:r>
              <a:rPr lang="en-GB" altLang="en-US" sz="3100" b="1" dirty="0" smtClean="0">
                <a:solidFill>
                  <a:srgbClr val="003B77"/>
                </a:solidFill>
                <a:latin typeface="+mn-lt"/>
                <a:cs typeface="Arial" panose="020B0604020202020204" pitchFamily="34" charset="0"/>
              </a:rPr>
              <a:t>Gifts and Hospitality links to crime of Bribery</a:t>
            </a:r>
            <a:r>
              <a:rPr lang="en-GB" altLang="en-US" sz="3100" dirty="0">
                <a:solidFill>
                  <a:srgbClr val="003B77"/>
                </a:solidFill>
                <a:latin typeface="+mn-lt"/>
                <a:cs typeface="Arial" panose="020B0604020202020204" pitchFamily="34" charset="0"/>
              </a:rPr>
              <a:t/>
            </a:r>
            <a:br>
              <a:rPr lang="en-GB" altLang="en-US" sz="3100" dirty="0">
                <a:solidFill>
                  <a:srgbClr val="003B77"/>
                </a:solidFill>
                <a:latin typeface="+mn-lt"/>
                <a:cs typeface="Arial" panose="020B0604020202020204" pitchFamily="34" charset="0"/>
              </a:rPr>
            </a:br>
            <a:r>
              <a:rPr lang="en-GB" altLang="en-US" sz="3100" dirty="0" smtClean="0">
                <a:latin typeface="+mn-lt"/>
                <a:cs typeface="Arial" panose="020B0604020202020204" pitchFamily="34" charset="0"/>
              </a:rPr>
              <a:t/>
            </a:r>
            <a:br>
              <a:rPr lang="en-GB" altLang="en-US" sz="3100" dirty="0" smtClean="0">
                <a:latin typeface="+mn-lt"/>
                <a:cs typeface="Arial" panose="020B0604020202020204" pitchFamily="34" charset="0"/>
              </a:rPr>
            </a:br>
            <a:endParaRPr lang="en-GB" altLang="en-US" sz="3100" dirty="0" smtClean="0">
              <a:latin typeface="+mn-lt"/>
            </a:endParaRPr>
          </a:p>
        </p:txBody>
      </p:sp>
      <p:sp>
        <p:nvSpPr>
          <p:cNvPr id="56323" name="Content Placeholder 2"/>
          <p:cNvSpPr>
            <a:spLocks noGrp="1"/>
          </p:cNvSpPr>
          <p:nvPr>
            <p:ph idx="1"/>
          </p:nvPr>
        </p:nvSpPr>
        <p:spPr>
          <a:xfrm>
            <a:off x="628650" y="1482725"/>
            <a:ext cx="7886700" cy="4351338"/>
          </a:xfrm>
        </p:spPr>
        <p:txBody>
          <a:bodyPr>
            <a:normAutofit fontScale="92500" lnSpcReduction="10000"/>
          </a:bodyPr>
          <a:lstStyle/>
          <a:p>
            <a:pPr marL="0" indent="0">
              <a:buNone/>
            </a:pPr>
            <a:r>
              <a:rPr lang="en-GB" altLang="en-US" sz="2400" dirty="0" smtClean="0">
                <a:solidFill>
                  <a:srgbClr val="003B77"/>
                </a:solidFill>
              </a:rPr>
              <a:t>Great care should be taken by councillors accepting Gifts and Hospitality who may feel obliged to take a specific course of action or decision.</a:t>
            </a:r>
          </a:p>
          <a:p>
            <a:pPr marL="0" indent="0">
              <a:buNone/>
            </a:pPr>
            <a:endParaRPr lang="en-GB" altLang="en-US" sz="2400" dirty="0" smtClean="0">
              <a:solidFill>
                <a:srgbClr val="003B77"/>
              </a:solidFill>
            </a:endParaRPr>
          </a:p>
          <a:p>
            <a:pPr marL="0" indent="0">
              <a:buNone/>
            </a:pPr>
            <a:r>
              <a:rPr lang="en-GB" altLang="en-US" sz="2400" b="1" dirty="0" smtClean="0">
                <a:solidFill>
                  <a:srgbClr val="003B77"/>
                </a:solidFill>
                <a:cs typeface="Arial" panose="020B0604020202020204" pitchFamily="34" charset="0"/>
              </a:rPr>
              <a:t>BRIBERY Act 2010 – Main provisions of Act</a:t>
            </a:r>
          </a:p>
          <a:p>
            <a:pPr marL="0" indent="0">
              <a:buNone/>
            </a:pPr>
            <a:endParaRPr lang="en-GB" altLang="en-US" sz="2400" b="1" dirty="0">
              <a:solidFill>
                <a:srgbClr val="003B77"/>
              </a:solidFill>
              <a:cs typeface="Arial" panose="020B0604020202020204" pitchFamily="34" charset="0"/>
            </a:endParaRPr>
          </a:p>
          <a:p>
            <a:r>
              <a:rPr lang="en-GB" altLang="en-US" sz="2400" b="1" dirty="0" smtClean="0">
                <a:solidFill>
                  <a:srgbClr val="00B0F0"/>
                </a:solidFill>
                <a:cs typeface="Arial" panose="020B0604020202020204" pitchFamily="34" charset="0"/>
              </a:rPr>
              <a:t>Section </a:t>
            </a:r>
            <a:r>
              <a:rPr lang="en-GB" altLang="en-US" sz="2400" b="1" dirty="0">
                <a:solidFill>
                  <a:srgbClr val="00B0F0"/>
                </a:solidFill>
                <a:cs typeface="Arial" panose="020B0604020202020204" pitchFamily="34" charset="0"/>
              </a:rPr>
              <a:t>1</a:t>
            </a:r>
            <a:r>
              <a:rPr lang="en-GB" altLang="en-US" sz="2400" dirty="0">
                <a:solidFill>
                  <a:srgbClr val="00B0F0"/>
                </a:solidFill>
                <a:cs typeface="Arial" panose="020B0604020202020204" pitchFamily="34" charset="0"/>
              </a:rPr>
              <a:t>: Offence of bribing another person (Active Bribery)</a:t>
            </a:r>
          </a:p>
          <a:p>
            <a:r>
              <a:rPr lang="en-GB" altLang="en-US" sz="2400" b="1" dirty="0">
                <a:solidFill>
                  <a:srgbClr val="00B0F0"/>
                </a:solidFill>
                <a:cs typeface="Arial" panose="020B0604020202020204" pitchFamily="34" charset="0"/>
              </a:rPr>
              <a:t>Section 2</a:t>
            </a:r>
            <a:r>
              <a:rPr lang="en-GB" altLang="en-US" sz="2400" dirty="0">
                <a:solidFill>
                  <a:srgbClr val="00B0F0"/>
                </a:solidFill>
                <a:cs typeface="Arial" panose="020B0604020202020204" pitchFamily="34" charset="0"/>
              </a:rPr>
              <a:t>: Offence relating to being bribed (Passive Bribery)</a:t>
            </a:r>
          </a:p>
          <a:p>
            <a:r>
              <a:rPr lang="en-GB" altLang="en-US" sz="2400" b="1" dirty="0" smtClean="0">
                <a:solidFill>
                  <a:srgbClr val="00B0F0"/>
                </a:solidFill>
                <a:cs typeface="Arial" panose="020B0604020202020204" pitchFamily="34" charset="0"/>
              </a:rPr>
              <a:t>Section </a:t>
            </a:r>
            <a:r>
              <a:rPr lang="en-GB" altLang="en-US" sz="2400" b="1" dirty="0">
                <a:solidFill>
                  <a:srgbClr val="00B0F0"/>
                </a:solidFill>
                <a:cs typeface="Arial" panose="020B0604020202020204" pitchFamily="34" charset="0"/>
              </a:rPr>
              <a:t>7</a:t>
            </a:r>
            <a:r>
              <a:rPr lang="en-GB" altLang="en-US" sz="2400" dirty="0">
                <a:solidFill>
                  <a:srgbClr val="00B0F0"/>
                </a:solidFill>
                <a:cs typeface="Arial" panose="020B0604020202020204" pitchFamily="34" charset="0"/>
              </a:rPr>
              <a:t>: Failure of commercial organisations to prevent </a:t>
            </a:r>
            <a:r>
              <a:rPr lang="en-GB" altLang="en-US" sz="2400" dirty="0" smtClean="0">
                <a:solidFill>
                  <a:srgbClr val="00B0F0"/>
                </a:solidFill>
                <a:cs typeface="Arial" panose="020B0604020202020204" pitchFamily="34" charset="0"/>
              </a:rPr>
              <a:t>bribery</a:t>
            </a:r>
          </a:p>
          <a:p>
            <a:endParaRPr lang="en-GB" altLang="en-US" sz="2400" dirty="0" smtClean="0">
              <a:solidFill>
                <a:srgbClr val="003B77"/>
              </a:solidFill>
              <a:cs typeface="Arial" panose="020B0604020202020204" pitchFamily="34" charset="0"/>
            </a:endParaRPr>
          </a:p>
          <a:p>
            <a:pPr marL="0" indent="0">
              <a:buNone/>
            </a:pPr>
            <a:r>
              <a:rPr lang="en-GB" altLang="en-US" sz="2400" dirty="0" smtClean="0">
                <a:solidFill>
                  <a:srgbClr val="003B77"/>
                </a:solidFill>
                <a:cs typeface="Arial" panose="020B0604020202020204" pitchFamily="34" charset="0"/>
              </a:rPr>
              <a:t>The maximum penalties for the above are an unlimited fine, 10 years imprisonment or both</a:t>
            </a:r>
            <a:endParaRPr lang="en-GB" altLang="en-US" sz="2400" dirty="0">
              <a:solidFill>
                <a:srgbClr val="003B77"/>
              </a:solidFill>
              <a:cs typeface="Arial" panose="020B0604020202020204" pitchFamily="34" charset="0"/>
            </a:endParaRPr>
          </a:p>
          <a:p>
            <a:endParaRPr lang="en-GB" altLang="en-US" sz="2000" dirty="0" smtClean="0">
              <a:solidFill>
                <a:srgbClr val="003B77"/>
              </a:solidFill>
            </a:endParaRPr>
          </a:p>
        </p:txBody>
      </p:sp>
      <p:sp>
        <p:nvSpPr>
          <p:cNvPr id="5" name="Footer Placeholder 4"/>
          <p:cNvSpPr>
            <a:spLocks noGrp="1"/>
          </p:cNvSpPr>
          <p:nvPr>
            <p:ph type="ftr" sz="quarter" idx="11"/>
          </p:nvPr>
        </p:nvSpPr>
        <p:spPr/>
        <p:txBody>
          <a:bodyPr/>
          <a:lstStyle/>
          <a:p>
            <a:r>
              <a:rPr lang="en-US" smtClean="0"/>
              <a:t>
OFFICIAL</a:t>
            </a:r>
            <a:endParaRPr lang="en-US" dirty="0"/>
          </a:p>
        </p:txBody>
      </p:sp>
      <p:sp>
        <p:nvSpPr>
          <p:cNvPr id="3" name="Slide Number Placeholder 2"/>
          <p:cNvSpPr>
            <a:spLocks noGrp="1"/>
          </p:cNvSpPr>
          <p:nvPr>
            <p:ph type="sldNum" sz="quarter" idx="12"/>
          </p:nvPr>
        </p:nvSpPr>
        <p:spPr/>
        <p:txBody>
          <a:bodyPr/>
          <a:lstStyle/>
          <a:p>
            <a:fld id="{48F63A3B-78C7-47BE-AE5E-E10140E04643}" type="slidenum">
              <a:rPr lang="en-US" smtClean="0"/>
              <a:t>17</a:t>
            </a:fld>
            <a:endParaRPr lang="en-US" dirty="0"/>
          </a:p>
        </p:txBody>
      </p:sp>
      <p:pic>
        <p:nvPicPr>
          <p:cNvPr id="2051" name="Picture 1" descr="cid:image001.png@01D839FD.27AE8ED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flipV="1">
            <a:off x="-42147" y="826534"/>
            <a:ext cx="45719" cy="34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t="16667" b="15667"/>
          <a:stretch/>
        </p:blipFill>
        <p:spPr>
          <a:xfrm>
            <a:off x="7782348" y="307500"/>
            <a:ext cx="1010837" cy="684000"/>
          </a:xfrm>
          <a:prstGeom prst="rect">
            <a:avLst/>
          </a:prstGeom>
        </p:spPr>
      </p:pic>
    </p:spTree>
    <p:extLst>
      <p:ext uri="{BB962C8B-B14F-4D97-AF65-F5344CB8AC3E}">
        <p14:creationId xmlns:p14="http://schemas.microsoft.com/office/powerpoint/2010/main" val="96980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p:cNvSpPr>
            <a:spLocks noGrp="1"/>
          </p:cNvSpPr>
          <p:nvPr>
            <p:ph type="ftr" sz="quarter" idx="11"/>
          </p:nvPr>
        </p:nvSpPr>
        <p:spPr/>
        <p:txBody>
          <a:bodyPr/>
          <a:lstStyle/>
          <a:p>
            <a:r>
              <a:rPr lang="en-US" smtClean="0"/>
              <a:t>
OFFICIAL</a:t>
            </a:r>
            <a:endParaRPr lang="en-US" dirty="0"/>
          </a:p>
        </p:txBody>
      </p:sp>
      <p:sp>
        <p:nvSpPr>
          <p:cNvPr id="8" name="Slide Number Placeholder 7"/>
          <p:cNvSpPr>
            <a:spLocks noGrp="1"/>
          </p:cNvSpPr>
          <p:nvPr>
            <p:ph type="sldNum" sz="quarter" idx="12"/>
          </p:nvPr>
        </p:nvSpPr>
        <p:spPr/>
        <p:txBody>
          <a:bodyPr/>
          <a:lstStyle/>
          <a:p>
            <a:fld id="{48F63A3B-78C7-47BE-AE5E-E10140E04643}" type="slidenum">
              <a:rPr lang="en-US" smtClean="0"/>
              <a:t>18</a:t>
            </a:fld>
            <a:endParaRPr lang="en-US" dirty="0"/>
          </a:p>
        </p:txBody>
      </p:sp>
      <p:sp>
        <p:nvSpPr>
          <p:cNvPr id="9" name="Title 8"/>
          <p:cNvSpPr>
            <a:spLocks noGrp="1"/>
          </p:cNvSpPr>
          <p:nvPr>
            <p:ph type="ctrTitle" idx="4294967295"/>
          </p:nvPr>
        </p:nvSpPr>
        <p:spPr>
          <a:xfrm>
            <a:off x="742950" y="295319"/>
            <a:ext cx="7772400" cy="457200"/>
          </a:xfrm>
        </p:spPr>
        <p:txBody>
          <a:bodyPr>
            <a:normAutofit/>
          </a:bodyPr>
          <a:lstStyle/>
          <a:p>
            <a:pPr algn="ctr"/>
            <a:r>
              <a:rPr lang="en-GB" sz="2400" dirty="0" smtClean="0">
                <a:solidFill>
                  <a:srgbClr val="002060"/>
                </a:solidFill>
                <a:latin typeface="+mn-lt"/>
              </a:rPr>
              <a:t>Case study 1</a:t>
            </a:r>
            <a:endParaRPr lang="en-GB" sz="2400" dirty="0">
              <a:solidFill>
                <a:srgbClr val="002060"/>
              </a:solidFill>
              <a:latin typeface="+mn-lt"/>
            </a:endParaRPr>
          </a:p>
        </p:txBody>
      </p:sp>
      <p:pic>
        <p:nvPicPr>
          <p:cNvPr id="13" name="Picture 12"/>
          <p:cNvPicPr/>
          <p:nvPr/>
        </p:nvPicPr>
        <p:blipFill rotWithShape="1">
          <a:blip r:embed="rId3"/>
          <a:srcRect l="5651" t="10585" r="83683" b="77753"/>
          <a:stretch/>
        </p:blipFill>
        <p:spPr bwMode="auto">
          <a:xfrm>
            <a:off x="7053305" y="5464175"/>
            <a:ext cx="1791729" cy="729049"/>
          </a:xfrm>
          <a:prstGeom prst="rect">
            <a:avLst/>
          </a:prstGeom>
          <a:ln>
            <a:noFill/>
          </a:ln>
          <a:extLst>
            <a:ext uri="{53640926-AAD7-44D8-BBD7-CCE9431645EC}">
              <a14:shadowObscured xmlns:a14="http://schemas.microsoft.com/office/drawing/2010/main"/>
            </a:ext>
          </a:extLst>
        </p:spPr>
      </p:pic>
      <p:pic>
        <p:nvPicPr>
          <p:cNvPr id="14" name="Picture 13"/>
          <p:cNvPicPr/>
          <p:nvPr/>
        </p:nvPicPr>
        <p:blipFill rotWithShape="1">
          <a:blip r:embed="rId4"/>
          <a:srcRect l="6188" t="12400" r="68129" b="6336"/>
          <a:stretch/>
        </p:blipFill>
        <p:spPr bwMode="auto">
          <a:xfrm>
            <a:off x="1244601" y="1062682"/>
            <a:ext cx="5551616" cy="4967416"/>
          </a:xfrm>
          <a:prstGeom prst="rect">
            <a:avLst/>
          </a:prstGeom>
          <a:ln>
            <a:noFill/>
          </a:ln>
          <a:extLst>
            <a:ext uri="{53640926-AAD7-44D8-BBD7-CCE9431645EC}">
              <a14:shadowObscured xmlns:a14="http://schemas.microsoft.com/office/drawing/2010/main"/>
            </a:ext>
          </a:extLst>
        </p:spPr>
      </p:pic>
      <p:pic>
        <p:nvPicPr>
          <p:cNvPr id="10" name="Picture 9"/>
          <p:cNvPicPr>
            <a:picLocks noChangeAspect="1"/>
          </p:cNvPicPr>
          <p:nvPr/>
        </p:nvPicPr>
        <p:blipFill rotWithShape="1">
          <a:blip r:embed="rId5" cstate="print">
            <a:extLst>
              <a:ext uri="{28A0092B-C50C-407E-A947-70E740481C1C}">
                <a14:useLocalDpi xmlns:a14="http://schemas.microsoft.com/office/drawing/2010/main" val="0"/>
              </a:ext>
            </a:extLst>
          </a:blip>
          <a:srcRect t="16667" b="15667"/>
          <a:stretch/>
        </p:blipFill>
        <p:spPr>
          <a:xfrm>
            <a:off x="7782348" y="307500"/>
            <a:ext cx="1010837" cy="684000"/>
          </a:xfrm>
          <a:prstGeom prst="rect">
            <a:avLst/>
          </a:prstGeom>
        </p:spPr>
      </p:pic>
    </p:spTree>
    <p:extLst>
      <p:ext uri="{BB962C8B-B14F-4D97-AF65-F5344CB8AC3E}">
        <p14:creationId xmlns:p14="http://schemas.microsoft.com/office/powerpoint/2010/main" val="8224437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p:cNvSpPr>
            <a:spLocks noGrp="1"/>
          </p:cNvSpPr>
          <p:nvPr>
            <p:ph type="ftr" sz="quarter" idx="11"/>
          </p:nvPr>
        </p:nvSpPr>
        <p:spPr/>
        <p:txBody>
          <a:bodyPr/>
          <a:lstStyle/>
          <a:p>
            <a:r>
              <a:rPr lang="en-US" smtClean="0"/>
              <a:t>
OFFICIAL</a:t>
            </a:r>
            <a:endParaRPr lang="en-US" dirty="0"/>
          </a:p>
        </p:txBody>
      </p:sp>
      <p:sp>
        <p:nvSpPr>
          <p:cNvPr id="8" name="Slide Number Placeholder 7"/>
          <p:cNvSpPr>
            <a:spLocks noGrp="1"/>
          </p:cNvSpPr>
          <p:nvPr>
            <p:ph type="sldNum" sz="quarter" idx="12"/>
          </p:nvPr>
        </p:nvSpPr>
        <p:spPr/>
        <p:txBody>
          <a:bodyPr/>
          <a:lstStyle/>
          <a:p>
            <a:fld id="{48F63A3B-78C7-47BE-AE5E-E10140E04643}" type="slidenum">
              <a:rPr lang="en-US" smtClean="0"/>
              <a:t>19</a:t>
            </a:fld>
            <a:endParaRPr lang="en-US" dirty="0"/>
          </a:p>
        </p:txBody>
      </p:sp>
      <p:sp>
        <p:nvSpPr>
          <p:cNvPr id="9" name="Title 8"/>
          <p:cNvSpPr>
            <a:spLocks noGrp="1"/>
          </p:cNvSpPr>
          <p:nvPr>
            <p:ph type="ctrTitle" idx="4294967295"/>
          </p:nvPr>
        </p:nvSpPr>
        <p:spPr>
          <a:xfrm>
            <a:off x="0" y="358775"/>
            <a:ext cx="7772400" cy="493713"/>
          </a:xfrm>
        </p:spPr>
        <p:txBody>
          <a:bodyPr>
            <a:normAutofit/>
          </a:bodyPr>
          <a:lstStyle/>
          <a:p>
            <a:pPr algn="ctr"/>
            <a:r>
              <a:rPr lang="en-GB" sz="2400" dirty="0" smtClean="0">
                <a:solidFill>
                  <a:srgbClr val="002060"/>
                </a:solidFill>
                <a:latin typeface="+mn-lt"/>
              </a:rPr>
              <a:t>Case study 2</a:t>
            </a:r>
            <a:endParaRPr lang="en-GB" sz="2400" dirty="0">
              <a:solidFill>
                <a:srgbClr val="002060"/>
              </a:solidFill>
              <a:latin typeface="+mn-lt"/>
            </a:endParaRPr>
          </a:p>
        </p:txBody>
      </p:sp>
      <p:pic>
        <p:nvPicPr>
          <p:cNvPr id="6" name="Picture 5"/>
          <p:cNvPicPr/>
          <p:nvPr/>
        </p:nvPicPr>
        <p:blipFill rotWithShape="1">
          <a:blip r:embed="rId3"/>
          <a:srcRect l="49934" t="16061" r="12766" b="12940"/>
          <a:stretch/>
        </p:blipFill>
        <p:spPr bwMode="auto">
          <a:xfrm>
            <a:off x="939114" y="852488"/>
            <a:ext cx="7252386" cy="5129212"/>
          </a:xfrm>
          <a:prstGeom prst="rect">
            <a:avLst/>
          </a:prstGeom>
          <a:ln>
            <a:noFill/>
          </a:ln>
          <a:extLst>
            <a:ext uri="{53640926-AAD7-44D8-BBD7-CCE9431645EC}">
              <a14:shadowObscured xmlns:a14="http://schemas.microsoft.com/office/drawing/2010/main"/>
            </a:ext>
          </a:extLst>
        </p:spPr>
      </p:pic>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t="16667" b="15667"/>
          <a:stretch/>
        </p:blipFill>
        <p:spPr>
          <a:xfrm>
            <a:off x="7782348" y="307500"/>
            <a:ext cx="1010837" cy="684000"/>
          </a:xfrm>
          <a:prstGeom prst="rect">
            <a:avLst/>
          </a:prstGeom>
        </p:spPr>
      </p:pic>
    </p:spTree>
    <p:extLst>
      <p:ext uri="{BB962C8B-B14F-4D97-AF65-F5344CB8AC3E}">
        <p14:creationId xmlns:p14="http://schemas.microsoft.com/office/powerpoint/2010/main" val="18105221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solidFill>
                  <a:schemeClr val="tx1">
                    <a:lumMod val="75000"/>
                  </a:schemeClr>
                </a:solidFill>
                <a:latin typeface="Calibri" panose="020F0502020204030204" pitchFamily="34" charset="0"/>
                <a:cs typeface="Calibri" panose="020F0502020204030204" pitchFamily="34" charset="0"/>
              </a:rPr>
              <a:t>Outcomes</a:t>
            </a:r>
            <a:endParaRPr lang="en-GB" dirty="0">
              <a:solidFill>
                <a:schemeClr val="tx1">
                  <a:lumMod val="75000"/>
                </a:schemeClr>
              </a:solidFill>
              <a:latin typeface="Calibri" panose="020F0502020204030204" pitchFamily="34" charset="0"/>
              <a:cs typeface="Calibri" panose="020F0502020204030204" pitchFamily="34" charset="0"/>
            </a:endParaRPr>
          </a:p>
        </p:txBody>
      </p:sp>
      <p:sp>
        <p:nvSpPr>
          <p:cNvPr id="4" name="Content Placeholder 3"/>
          <p:cNvSpPr>
            <a:spLocks noGrp="1"/>
          </p:cNvSpPr>
          <p:nvPr>
            <p:ph idx="1"/>
          </p:nvPr>
        </p:nvSpPr>
        <p:spPr/>
        <p:txBody>
          <a:bodyPr/>
          <a:lstStyle/>
          <a:p>
            <a:pPr marL="0" indent="0">
              <a:buNone/>
            </a:pPr>
            <a:r>
              <a:rPr lang="en-GB" sz="2400" b="1" dirty="0" smtClean="0">
                <a:solidFill>
                  <a:srgbClr val="002060"/>
                </a:solidFill>
                <a:latin typeface="Calibri" panose="020F0502020204030204" pitchFamily="34" charset="0"/>
                <a:cs typeface="Calibri" panose="020F0502020204030204" pitchFamily="34" charset="0"/>
              </a:rPr>
              <a:t>By the end of this session you should have an increased knowledge of;</a:t>
            </a:r>
          </a:p>
          <a:p>
            <a:pPr marL="0" indent="0">
              <a:buNone/>
            </a:pPr>
            <a:endParaRPr lang="en-GB" sz="2400" b="1" dirty="0">
              <a:solidFill>
                <a:srgbClr val="002060"/>
              </a:solidFill>
              <a:latin typeface="Calibri" panose="020F0502020204030204" pitchFamily="34" charset="0"/>
              <a:cs typeface="Calibri" panose="020F0502020204030204" pitchFamily="34" charset="0"/>
            </a:endParaRPr>
          </a:p>
          <a:p>
            <a:pPr>
              <a:buFont typeface="+mj-lt"/>
              <a:buAutoNum type="alphaUcPeriod"/>
            </a:pPr>
            <a:r>
              <a:rPr lang="en-GB" sz="2400" dirty="0" smtClean="0">
                <a:solidFill>
                  <a:srgbClr val="002060"/>
                </a:solidFill>
                <a:latin typeface="Calibri" panose="020F0502020204030204" pitchFamily="34" charset="0"/>
                <a:cs typeface="Calibri" panose="020F0502020204030204" pitchFamily="34" charset="0"/>
              </a:rPr>
              <a:t> The threat from Serious Organised Crime</a:t>
            </a:r>
          </a:p>
          <a:p>
            <a:pPr>
              <a:buFont typeface="+mj-lt"/>
              <a:buAutoNum type="alphaUcPeriod"/>
            </a:pPr>
            <a:endParaRPr lang="en-GB" sz="2400" dirty="0">
              <a:solidFill>
                <a:srgbClr val="002060"/>
              </a:solidFill>
              <a:latin typeface="Calibri" panose="020F0502020204030204" pitchFamily="34" charset="0"/>
              <a:cs typeface="Calibri" panose="020F0502020204030204" pitchFamily="34" charset="0"/>
            </a:endParaRPr>
          </a:p>
          <a:p>
            <a:pPr>
              <a:buFont typeface="+mj-lt"/>
              <a:buAutoNum type="alphaUcPeriod"/>
            </a:pPr>
            <a:r>
              <a:rPr lang="en-GB" sz="2400" dirty="0" smtClean="0">
                <a:solidFill>
                  <a:srgbClr val="002060"/>
                </a:solidFill>
                <a:latin typeface="Calibri" panose="020F0502020204030204" pitchFamily="34" charset="0"/>
                <a:cs typeface="Calibri" panose="020F0502020204030204" pitchFamily="34" charset="0"/>
              </a:rPr>
              <a:t> Organisational vulnerabilities</a:t>
            </a:r>
          </a:p>
          <a:p>
            <a:pPr marL="0" indent="0">
              <a:buNone/>
            </a:pPr>
            <a:endParaRPr lang="en-GB" sz="2400" dirty="0">
              <a:solidFill>
                <a:srgbClr val="002060"/>
              </a:solidFill>
              <a:latin typeface="Calibri" panose="020F0502020204030204" pitchFamily="34" charset="0"/>
              <a:cs typeface="Calibri" panose="020F0502020204030204" pitchFamily="34" charset="0"/>
            </a:endParaRPr>
          </a:p>
          <a:p>
            <a:pPr marL="0" indent="0">
              <a:buNone/>
            </a:pPr>
            <a:r>
              <a:rPr lang="en-GB" sz="2400" dirty="0" smtClean="0">
                <a:solidFill>
                  <a:srgbClr val="002060"/>
                </a:solidFill>
                <a:latin typeface="Calibri" panose="020F0502020204030204" pitchFamily="34" charset="0"/>
                <a:cs typeface="Calibri" panose="020F0502020204030204" pitchFamily="34" charset="0"/>
              </a:rPr>
              <a:t>C.   Individual vulnerabilities</a:t>
            </a:r>
          </a:p>
          <a:p>
            <a:pPr marL="0" indent="0">
              <a:buNone/>
            </a:pPr>
            <a:r>
              <a:rPr lang="en-GB" sz="2400" dirty="0" smtClean="0">
                <a:solidFill>
                  <a:srgbClr val="002060"/>
                </a:solidFill>
                <a:latin typeface="Segoe UI" panose="020B0502040204020203" pitchFamily="34" charset="0"/>
                <a:cs typeface="Segoe UI" panose="020B0502040204020203" pitchFamily="34" charset="0"/>
              </a:rPr>
              <a:t/>
            </a:r>
            <a:br>
              <a:rPr lang="en-GB" sz="2400" dirty="0" smtClean="0">
                <a:solidFill>
                  <a:srgbClr val="002060"/>
                </a:solidFill>
                <a:latin typeface="Segoe UI" panose="020B0502040204020203" pitchFamily="34" charset="0"/>
                <a:cs typeface="Segoe UI" panose="020B0502040204020203" pitchFamily="34" charset="0"/>
              </a:rPr>
            </a:br>
            <a:endParaRPr lang="en-GB" sz="2400" dirty="0">
              <a:solidFill>
                <a:srgbClr val="002060"/>
              </a:solidFill>
              <a:latin typeface="Segoe UI" panose="020B0502040204020203" pitchFamily="34" charset="0"/>
              <a:cs typeface="Segoe UI" panose="020B0502040204020203" pitchFamily="34" charset="0"/>
            </a:endParaRPr>
          </a:p>
        </p:txBody>
      </p:sp>
      <p:pic>
        <p:nvPicPr>
          <p:cNvPr id="5122" name="Picture 2" descr="Download Free png Man in a presentation of business - Free people icons -  DLPNG.co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96044" y="4689594"/>
            <a:ext cx="3451703" cy="179929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t="16667" b="15667"/>
          <a:stretch/>
        </p:blipFill>
        <p:spPr>
          <a:xfrm>
            <a:off x="7782348" y="307500"/>
            <a:ext cx="1010837" cy="684000"/>
          </a:xfrm>
          <a:prstGeom prst="rect">
            <a:avLst/>
          </a:prstGeom>
        </p:spPr>
      </p:pic>
    </p:spTree>
    <p:extLst>
      <p:ext uri="{BB962C8B-B14F-4D97-AF65-F5344CB8AC3E}">
        <p14:creationId xmlns:p14="http://schemas.microsoft.com/office/powerpoint/2010/main" val="2116791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fade">
                                      <p:cBhvr>
                                        <p:cTn id="21" dur="1000"/>
                                        <p:tgtEl>
                                          <p:spTgt spid="4">
                                            <p:txEl>
                                              <p:pRg st="4" end="4"/>
                                            </p:txEl>
                                          </p:spTgt>
                                        </p:tgtEl>
                                      </p:cBhvr>
                                    </p:animEffect>
                                    <p:anim calcmode="lin" valueType="num">
                                      <p:cBhvr>
                                        <p:cTn id="22"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xEl>
                                              <p:pRg st="6" end="6"/>
                                            </p:txEl>
                                          </p:spTgt>
                                        </p:tgtEl>
                                        <p:attrNameLst>
                                          <p:attrName>style.visibility</p:attrName>
                                        </p:attrNameLst>
                                      </p:cBhvr>
                                      <p:to>
                                        <p:strVal val="visible"/>
                                      </p:to>
                                    </p:set>
                                    <p:animEffect transition="in" filter="fade">
                                      <p:cBhvr>
                                        <p:cTn id="28" dur="1000"/>
                                        <p:tgtEl>
                                          <p:spTgt spid="4">
                                            <p:txEl>
                                              <p:pRg st="6" end="6"/>
                                            </p:txEl>
                                          </p:spTgt>
                                        </p:tgtEl>
                                      </p:cBhvr>
                                    </p:animEffect>
                                    <p:anim calcmode="lin" valueType="num">
                                      <p:cBhvr>
                                        <p:cTn id="29"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animEffect transition="in" filter="fade">
                                      <p:cBhvr>
                                        <p:cTn id="35" dur="1000"/>
                                        <p:tgtEl>
                                          <p:spTgt spid="4">
                                            <p:txEl>
                                              <p:pRg st="7" end="7"/>
                                            </p:txEl>
                                          </p:spTgt>
                                        </p:tgtEl>
                                      </p:cBhvr>
                                    </p:animEffect>
                                    <p:anim calcmode="lin" valueType="num">
                                      <p:cBhvr>
                                        <p:cTn id="36"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8" restart="whenNotActive" fill="hold" evtFilter="cancelBubble" nodeType="interactiveSeq">
                <p:stCondLst>
                  <p:cond evt="onClick" delay="0">
                    <p:tgtEl>
                      <p:spTgt spid="5"/>
                    </p:tgtEl>
                  </p:cond>
                </p:stCondLst>
                <p:endSync evt="end" delay="0">
                  <p:rtn val="all"/>
                </p:endSync>
                <p:childTnLst>
                  <p:par>
                    <p:cTn id="39" fill="hold">
                      <p:stCondLst>
                        <p:cond delay="0"/>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additive="base">
                                        <p:cTn id="43" dur="500" fill="hold"/>
                                        <p:tgtEl>
                                          <p:spTgt spid="5"/>
                                        </p:tgtEl>
                                        <p:attrNameLst>
                                          <p:attrName>ppt_x</p:attrName>
                                        </p:attrNameLst>
                                      </p:cBhvr>
                                      <p:tavLst>
                                        <p:tav tm="0">
                                          <p:val>
                                            <p:strVal val="#ppt_x"/>
                                          </p:val>
                                        </p:tav>
                                        <p:tav tm="100000">
                                          <p:val>
                                            <p:strVal val="#ppt_x"/>
                                          </p:val>
                                        </p:tav>
                                      </p:tavLst>
                                    </p:anim>
                                    <p:anim calcmode="lin" valueType="num">
                                      <p:cBhvr additive="base">
                                        <p:cTn id="4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5"/>
                  </p:tgtEl>
                </p:cond>
              </p:nextCondLst>
            </p:seq>
          </p:childTnLst>
        </p:cTn>
      </p:par>
    </p:tnLst>
    <p:bldLst>
      <p:bldP spid="5" grpId="0"/>
      <p:bldP spid="4"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p:cNvSpPr>
            <a:spLocks noGrp="1"/>
          </p:cNvSpPr>
          <p:nvPr>
            <p:ph type="ftr" sz="quarter" idx="11"/>
          </p:nvPr>
        </p:nvSpPr>
        <p:spPr/>
        <p:txBody>
          <a:bodyPr/>
          <a:lstStyle/>
          <a:p>
            <a:r>
              <a:rPr lang="en-US" smtClean="0"/>
              <a:t>
OFFICIAL</a:t>
            </a:r>
            <a:endParaRPr lang="en-US" dirty="0"/>
          </a:p>
        </p:txBody>
      </p:sp>
      <p:sp>
        <p:nvSpPr>
          <p:cNvPr id="8" name="Slide Number Placeholder 7"/>
          <p:cNvSpPr>
            <a:spLocks noGrp="1"/>
          </p:cNvSpPr>
          <p:nvPr>
            <p:ph type="sldNum" sz="quarter" idx="12"/>
          </p:nvPr>
        </p:nvSpPr>
        <p:spPr/>
        <p:txBody>
          <a:bodyPr/>
          <a:lstStyle/>
          <a:p>
            <a:fld id="{48F63A3B-78C7-47BE-AE5E-E10140E04643}" type="slidenum">
              <a:rPr lang="en-US" smtClean="0"/>
              <a:t>20</a:t>
            </a:fld>
            <a:endParaRPr lang="en-US" dirty="0"/>
          </a:p>
        </p:txBody>
      </p:sp>
      <p:sp>
        <p:nvSpPr>
          <p:cNvPr id="9" name="Title 8"/>
          <p:cNvSpPr>
            <a:spLocks noGrp="1"/>
          </p:cNvSpPr>
          <p:nvPr>
            <p:ph type="ctrTitle" idx="4294967295"/>
          </p:nvPr>
        </p:nvSpPr>
        <p:spPr>
          <a:xfrm>
            <a:off x="0" y="358775"/>
            <a:ext cx="7772400" cy="493713"/>
          </a:xfrm>
        </p:spPr>
        <p:txBody>
          <a:bodyPr>
            <a:normAutofit/>
          </a:bodyPr>
          <a:lstStyle/>
          <a:p>
            <a:pPr algn="ctr"/>
            <a:r>
              <a:rPr lang="en-GB" sz="2400" dirty="0" smtClean="0">
                <a:solidFill>
                  <a:srgbClr val="002060"/>
                </a:solidFill>
                <a:latin typeface="+mn-lt"/>
              </a:rPr>
              <a:t>Case study 3</a:t>
            </a:r>
            <a:endParaRPr lang="en-GB" sz="2400" dirty="0">
              <a:solidFill>
                <a:srgbClr val="002060"/>
              </a:solidFill>
              <a:latin typeface="+mn-lt"/>
            </a:endParaRPr>
          </a:p>
        </p:txBody>
      </p:sp>
      <p:sp>
        <p:nvSpPr>
          <p:cNvPr id="2" name="Rectangle 1"/>
          <p:cNvSpPr/>
          <p:nvPr/>
        </p:nvSpPr>
        <p:spPr>
          <a:xfrm>
            <a:off x="864973" y="959852"/>
            <a:ext cx="6400800" cy="4185761"/>
          </a:xfrm>
          <a:prstGeom prst="rect">
            <a:avLst/>
          </a:prstGeom>
        </p:spPr>
        <p:txBody>
          <a:bodyPr wrap="square">
            <a:spAutoFit/>
          </a:bodyPr>
          <a:lstStyle/>
          <a:p>
            <a:pPr fontAlgn="t"/>
            <a:r>
              <a:rPr lang="en-GB" sz="1400" b="1" dirty="0">
                <a:solidFill>
                  <a:srgbClr val="002060"/>
                </a:solidFill>
              </a:rPr>
              <a:t>Liverpool council corruption scandal threatens Labour power in the city</a:t>
            </a:r>
            <a:endParaRPr lang="en-GB" sz="1400" dirty="0">
              <a:solidFill>
                <a:srgbClr val="002060"/>
              </a:solidFill>
            </a:endParaRPr>
          </a:p>
          <a:p>
            <a:pPr fontAlgn="t"/>
            <a:endParaRPr lang="en-GB" sz="1400" b="1" cap="all" dirty="0">
              <a:solidFill>
                <a:srgbClr val="002060"/>
              </a:solidFill>
            </a:endParaRPr>
          </a:p>
          <a:p>
            <a:pPr fontAlgn="t"/>
            <a:r>
              <a:rPr lang="en-GB" sz="1400" b="1" cap="all" dirty="0" smtClean="0">
                <a:solidFill>
                  <a:srgbClr val="002060"/>
                </a:solidFill>
              </a:rPr>
              <a:t>I</a:t>
            </a:r>
            <a:r>
              <a:rPr lang="en-GB" sz="1400" dirty="0" smtClean="0">
                <a:solidFill>
                  <a:srgbClr val="002060"/>
                </a:solidFill>
              </a:rPr>
              <a:t>t </a:t>
            </a:r>
            <a:r>
              <a:rPr lang="en-GB" sz="1400" dirty="0">
                <a:solidFill>
                  <a:srgbClr val="002060"/>
                </a:solidFill>
              </a:rPr>
              <a:t>was a devastating indictment of one of Britain’s most powerful councils: a “rotten culture” of dubious contracts and backroom bullying, where staff were silenced and official records dumped in skips. The government’s </a:t>
            </a:r>
            <a:r>
              <a:rPr lang="en-GB" sz="1400" u="sng" dirty="0">
                <a:solidFill>
                  <a:srgbClr val="002060"/>
                </a:solidFill>
                <a:hlinkClick r:id="rId3"/>
              </a:rPr>
              <a:t>damning verdict</a:t>
            </a:r>
            <a:r>
              <a:rPr lang="en-GB" sz="1400" u="sng" dirty="0">
                <a:solidFill>
                  <a:srgbClr val="002060"/>
                </a:solidFill>
              </a:rPr>
              <a:t> </a:t>
            </a:r>
            <a:r>
              <a:rPr lang="en-GB" sz="1400" dirty="0">
                <a:solidFill>
                  <a:srgbClr val="002060"/>
                </a:solidFill>
              </a:rPr>
              <a:t>on Liverpool city council was summed up by a single word on the </a:t>
            </a:r>
            <a:r>
              <a:rPr lang="en-GB" sz="1400" u="sng" dirty="0">
                <a:solidFill>
                  <a:srgbClr val="002060"/>
                </a:solidFill>
                <a:hlinkClick r:id="rId4"/>
              </a:rPr>
              <a:t>front page</a:t>
            </a:r>
            <a:r>
              <a:rPr lang="en-GB" sz="1400" dirty="0">
                <a:solidFill>
                  <a:srgbClr val="002060"/>
                </a:solidFill>
              </a:rPr>
              <a:t> of the local newspaper: “Failed</a:t>
            </a:r>
            <a:r>
              <a:rPr lang="en-GB" sz="1400" dirty="0" smtClean="0">
                <a:solidFill>
                  <a:srgbClr val="002060"/>
                </a:solidFill>
              </a:rPr>
              <a:t>.”</a:t>
            </a:r>
          </a:p>
          <a:p>
            <a:pPr fontAlgn="t"/>
            <a:endParaRPr lang="en-GB" sz="1400" dirty="0" smtClean="0">
              <a:solidFill>
                <a:srgbClr val="002060"/>
              </a:solidFill>
            </a:endParaRPr>
          </a:p>
          <a:p>
            <a:pPr fontAlgn="t"/>
            <a:r>
              <a:rPr lang="en-GB" sz="1400" dirty="0" smtClean="0">
                <a:solidFill>
                  <a:srgbClr val="002060"/>
                </a:solidFill>
              </a:rPr>
              <a:t>The </a:t>
            </a:r>
            <a:r>
              <a:rPr lang="en-GB" sz="1400" dirty="0">
                <a:solidFill>
                  <a:srgbClr val="002060"/>
                </a:solidFill>
              </a:rPr>
              <a:t>feeling of many Liverpudlians was one of shame, anger and betrayal. “It made me cry when I read the report,” said </a:t>
            </a:r>
            <a:r>
              <a:rPr lang="en-GB" sz="1400" dirty="0">
                <a:solidFill>
                  <a:srgbClr val="002060"/>
                </a:solidFill>
                <a:hlinkClick r:id="rId5"/>
              </a:rPr>
              <a:t>Jayne Casey</a:t>
            </a:r>
            <a:r>
              <a:rPr lang="en-GB" sz="1400" dirty="0">
                <a:solidFill>
                  <a:srgbClr val="002060"/>
                </a:solidFill>
              </a:rPr>
              <a:t>, one of the city’s most influential cultural figures. “It’s a city that was standing on the world stage. It’s </a:t>
            </a:r>
            <a:r>
              <a:rPr lang="en-GB" sz="1400" dirty="0" smtClean="0">
                <a:solidFill>
                  <a:srgbClr val="002060"/>
                </a:solidFill>
              </a:rPr>
              <a:t>heart-breaking </a:t>
            </a:r>
            <a:r>
              <a:rPr lang="en-GB" sz="1400" dirty="0">
                <a:solidFill>
                  <a:srgbClr val="002060"/>
                </a:solidFill>
              </a:rPr>
              <a:t>to see what they did with that opportunity</a:t>
            </a:r>
            <a:r>
              <a:rPr lang="en-GB" sz="1400" dirty="0" smtClean="0">
                <a:solidFill>
                  <a:srgbClr val="002060"/>
                </a:solidFill>
              </a:rPr>
              <a:t>.”</a:t>
            </a:r>
          </a:p>
          <a:p>
            <a:pPr fontAlgn="t"/>
            <a:endParaRPr lang="en-GB" sz="1400" dirty="0">
              <a:solidFill>
                <a:srgbClr val="002060"/>
              </a:solidFill>
            </a:endParaRPr>
          </a:p>
          <a:p>
            <a:r>
              <a:rPr lang="en-GB" sz="1400" dirty="0">
                <a:solidFill>
                  <a:srgbClr val="002060"/>
                </a:solidFill>
              </a:rPr>
              <a:t>The Labour-run council has been at the centre of corruption allegations since its head of regeneration, Nick Kavanagh, was arrested in his fourth-floor office of the Grade II-listed Cunard building 15 months ago. The investigation </a:t>
            </a:r>
            <a:r>
              <a:rPr lang="en-GB" sz="1400" dirty="0">
                <a:solidFill>
                  <a:srgbClr val="002060"/>
                </a:solidFill>
                <a:hlinkClick r:id="rId6"/>
              </a:rPr>
              <a:t>escalated in December</a:t>
            </a:r>
            <a:r>
              <a:rPr lang="en-GB" sz="1400" dirty="0">
                <a:solidFill>
                  <a:srgbClr val="002060"/>
                </a:solidFill>
              </a:rPr>
              <a:t> with the arrest of Joe Anderson, the council’s figurehead for 12 years, alongside four other men including </a:t>
            </a:r>
            <a:r>
              <a:rPr lang="en-GB" sz="1400" dirty="0">
                <a:solidFill>
                  <a:srgbClr val="002060"/>
                </a:solidFill>
                <a:hlinkClick r:id="rId7"/>
              </a:rPr>
              <a:t>Derek Hatton</a:t>
            </a:r>
            <a:r>
              <a:rPr lang="en-GB" sz="1400" dirty="0">
                <a:solidFill>
                  <a:srgbClr val="002060"/>
                </a:solidFill>
              </a:rPr>
              <a:t>, the 72-year-old </a:t>
            </a:r>
            <a:r>
              <a:rPr lang="en-GB" sz="1400" dirty="0" smtClean="0">
                <a:solidFill>
                  <a:srgbClr val="002060"/>
                </a:solidFill>
              </a:rPr>
              <a:t>left-wing </a:t>
            </a:r>
            <a:r>
              <a:rPr lang="en-GB" sz="1400" dirty="0">
                <a:solidFill>
                  <a:srgbClr val="002060"/>
                </a:solidFill>
              </a:rPr>
              <a:t>firebrand who ran Liverpool three decades ago.</a:t>
            </a:r>
            <a:endParaRPr lang="en-GB" sz="1400" b="0" dirty="0">
              <a:solidFill>
                <a:srgbClr val="002060"/>
              </a:solidFill>
              <a:effectLst/>
            </a:endParaRPr>
          </a:p>
        </p:txBody>
      </p:sp>
      <p:pic>
        <p:nvPicPr>
          <p:cNvPr id="6" name="Picture 5"/>
          <p:cNvPicPr>
            <a:picLocks noChangeAspect="1"/>
          </p:cNvPicPr>
          <p:nvPr/>
        </p:nvPicPr>
        <p:blipFill rotWithShape="1">
          <a:blip r:embed="rId8" cstate="print">
            <a:extLst>
              <a:ext uri="{28A0092B-C50C-407E-A947-70E740481C1C}">
                <a14:useLocalDpi xmlns:a14="http://schemas.microsoft.com/office/drawing/2010/main" val="0"/>
              </a:ext>
            </a:extLst>
          </a:blip>
          <a:srcRect t="16667" b="15667"/>
          <a:stretch/>
        </p:blipFill>
        <p:spPr>
          <a:xfrm>
            <a:off x="7782348" y="307500"/>
            <a:ext cx="1010837" cy="684000"/>
          </a:xfrm>
          <a:prstGeom prst="rect">
            <a:avLst/>
          </a:prstGeom>
        </p:spPr>
      </p:pic>
    </p:spTree>
    <p:extLst>
      <p:ext uri="{BB962C8B-B14F-4D97-AF65-F5344CB8AC3E}">
        <p14:creationId xmlns:p14="http://schemas.microsoft.com/office/powerpoint/2010/main" val="37521978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p:cNvSpPr>
            <a:spLocks noGrp="1"/>
          </p:cNvSpPr>
          <p:nvPr>
            <p:ph type="ftr" sz="quarter" idx="11"/>
          </p:nvPr>
        </p:nvSpPr>
        <p:spPr/>
        <p:txBody>
          <a:bodyPr/>
          <a:lstStyle/>
          <a:p>
            <a:r>
              <a:rPr lang="en-US" smtClean="0"/>
              <a:t>
OFFICIAL</a:t>
            </a:r>
            <a:endParaRPr lang="en-US" dirty="0"/>
          </a:p>
        </p:txBody>
      </p:sp>
      <p:sp>
        <p:nvSpPr>
          <p:cNvPr id="8" name="Slide Number Placeholder 7"/>
          <p:cNvSpPr>
            <a:spLocks noGrp="1"/>
          </p:cNvSpPr>
          <p:nvPr>
            <p:ph type="sldNum" sz="quarter" idx="12"/>
          </p:nvPr>
        </p:nvSpPr>
        <p:spPr/>
        <p:txBody>
          <a:bodyPr/>
          <a:lstStyle/>
          <a:p>
            <a:fld id="{48F63A3B-78C7-47BE-AE5E-E10140E04643}" type="slidenum">
              <a:rPr lang="en-US" smtClean="0"/>
              <a:t>21</a:t>
            </a:fld>
            <a:endParaRPr lang="en-US" dirty="0"/>
          </a:p>
        </p:txBody>
      </p:sp>
      <p:sp>
        <p:nvSpPr>
          <p:cNvPr id="9" name="Title 8"/>
          <p:cNvSpPr>
            <a:spLocks noGrp="1"/>
          </p:cNvSpPr>
          <p:nvPr>
            <p:ph type="ctrTitle" idx="4294967295"/>
          </p:nvPr>
        </p:nvSpPr>
        <p:spPr>
          <a:xfrm>
            <a:off x="0" y="358775"/>
            <a:ext cx="7772400" cy="493713"/>
          </a:xfrm>
        </p:spPr>
        <p:txBody>
          <a:bodyPr>
            <a:normAutofit/>
          </a:bodyPr>
          <a:lstStyle/>
          <a:p>
            <a:pPr algn="ctr"/>
            <a:r>
              <a:rPr lang="en-GB" sz="2400" dirty="0" smtClean="0">
                <a:solidFill>
                  <a:srgbClr val="002060"/>
                </a:solidFill>
                <a:latin typeface="+mn-lt"/>
              </a:rPr>
              <a:t>Case study 4</a:t>
            </a:r>
            <a:endParaRPr lang="en-GB" sz="2400" dirty="0">
              <a:solidFill>
                <a:srgbClr val="002060"/>
              </a:solidFill>
              <a:latin typeface="+mn-lt"/>
            </a:endParaRPr>
          </a:p>
        </p:txBody>
      </p:sp>
      <p:sp>
        <p:nvSpPr>
          <p:cNvPr id="2" name="Rectangle 1"/>
          <p:cNvSpPr/>
          <p:nvPr/>
        </p:nvSpPr>
        <p:spPr>
          <a:xfrm>
            <a:off x="1050324" y="1013254"/>
            <a:ext cx="6722076" cy="2862322"/>
          </a:xfrm>
          <a:prstGeom prst="rect">
            <a:avLst/>
          </a:prstGeom>
        </p:spPr>
        <p:txBody>
          <a:bodyPr wrap="square">
            <a:spAutoFit/>
          </a:bodyPr>
          <a:lstStyle/>
          <a:p>
            <a:r>
              <a:rPr lang="en-GB" b="1" dirty="0" smtClean="0">
                <a:solidFill>
                  <a:srgbClr val="002060"/>
                </a:solidFill>
                <a:latin typeface="Calibri" panose="020F0502020204030204" pitchFamily="34" charset="0"/>
                <a:cs typeface="Calibri" panose="020F0502020204030204" pitchFamily="34" charset="0"/>
              </a:rPr>
              <a:t>Alleged </a:t>
            </a:r>
            <a:r>
              <a:rPr lang="en-GB" b="1" dirty="0">
                <a:solidFill>
                  <a:srgbClr val="002060"/>
                </a:solidFill>
                <a:latin typeface="Calibri" panose="020F0502020204030204" pitchFamily="34" charset="0"/>
                <a:cs typeface="Calibri" panose="020F0502020204030204" pitchFamily="34" charset="0"/>
              </a:rPr>
              <a:t>bribery and excessive gifts and </a:t>
            </a:r>
            <a:r>
              <a:rPr lang="en-GB" b="1" dirty="0" smtClean="0">
                <a:solidFill>
                  <a:srgbClr val="002060"/>
                </a:solidFill>
                <a:latin typeface="Calibri" panose="020F0502020204030204" pitchFamily="34" charset="0"/>
                <a:cs typeface="Calibri" panose="020F0502020204030204" pitchFamily="34" charset="0"/>
              </a:rPr>
              <a:t>hospitality</a:t>
            </a:r>
          </a:p>
          <a:p>
            <a:endParaRPr lang="en-GB" b="1" dirty="0">
              <a:solidFill>
                <a:srgbClr val="002060"/>
              </a:solidFill>
              <a:latin typeface="Calibri" panose="020F0502020204030204" pitchFamily="34" charset="0"/>
              <a:cs typeface="Calibri" panose="020F0502020204030204" pitchFamily="34" charset="0"/>
            </a:endParaRPr>
          </a:p>
          <a:p>
            <a:endParaRPr lang="en-GB" dirty="0">
              <a:solidFill>
                <a:srgbClr val="002060"/>
              </a:solidFill>
              <a:latin typeface="Calibri" panose="020F0502020204030204" pitchFamily="34" charset="0"/>
              <a:cs typeface="Calibri" panose="020F0502020204030204" pitchFamily="34" charset="0"/>
            </a:endParaRPr>
          </a:p>
          <a:p>
            <a:r>
              <a:rPr lang="en-GB" dirty="0">
                <a:solidFill>
                  <a:srgbClr val="002060"/>
                </a:solidFill>
                <a:latin typeface="Calibri" panose="020F0502020204030204" pitchFamily="34" charset="0"/>
                <a:cs typeface="Calibri" panose="020F0502020204030204" pitchFamily="34" charset="0"/>
              </a:rPr>
              <a:t>A £500 million+ development in Tower Hamlets is under investigation by the National Crime Agency over the alleged solicitation of bribes for councillors</a:t>
            </a:r>
            <a:r>
              <a:rPr lang="en-GB" dirty="0" smtClean="0">
                <a:solidFill>
                  <a:srgbClr val="002060"/>
                </a:solidFill>
                <a:latin typeface="Calibri" panose="020F0502020204030204" pitchFamily="34" charset="0"/>
                <a:cs typeface="Calibri" panose="020F0502020204030204" pitchFamily="34" charset="0"/>
              </a:rPr>
              <a:t>.</a:t>
            </a:r>
          </a:p>
          <a:p>
            <a:endParaRPr lang="en-GB" dirty="0" smtClean="0">
              <a:solidFill>
                <a:srgbClr val="002060"/>
              </a:solidFill>
              <a:latin typeface="Calibri" panose="020F0502020204030204" pitchFamily="34" charset="0"/>
              <a:cs typeface="Calibri" panose="020F0502020204030204" pitchFamily="34" charset="0"/>
            </a:endParaRPr>
          </a:p>
          <a:p>
            <a:endParaRPr lang="en-GB" dirty="0">
              <a:solidFill>
                <a:srgbClr val="002060"/>
              </a:solidFill>
              <a:latin typeface="Calibri" panose="020F0502020204030204" pitchFamily="34" charset="0"/>
              <a:cs typeface="Calibri" panose="020F0502020204030204" pitchFamily="34" charset="0"/>
            </a:endParaRPr>
          </a:p>
          <a:p>
            <a:r>
              <a:rPr lang="en-GB" dirty="0">
                <a:solidFill>
                  <a:srgbClr val="002060"/>
                </a:solidFill>
                <a:latin typeface="Calibri" panose="020F0502020204030204" pitchFamily="34" charset="0"/>
                <a:cs typeface="Calibri" panose="020F0502020204030204" pitchFamily="34" charset="0"/>
              </a:rPr>
              <a:t>A planning Chair in Westminster council was forced to resign over excessive gifts and hospitality worth over £13,000.</a:t>
            </a:r>
            <a:endParaRPr lang="en-GB" b="0" i="0" dirty="0">
              <a:solidFill>
                <a:srgbClr val="002060"/>
              </a:solidFill>
              <a:effectLst/>
              <a:latin typeface="Calibri" panose="020F0502020204030204" pitchFamily="34" charset="0"/>
              <a:cs typeface="Calibri" panose="020F0502020204030204" pitchFamily="34" charset="0"/>
            </a:endParaRPr>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t="16667" b="15667"/>
          <a:stretch/>
        </p:blipFill>
        <p:spPr>
          <a:xfrm>
            <a:off x="7782348" y="320200"/>
            <a:ext cx="1010837" cy="684000"/>
          </a:xfrm>
          <a:prstGeom prst="rect">
            <a:avLst/>
          </a:prstGeom>
        </p:spPr>
      </p:pic>
    </p:spTree>
    <p:extLst>
      <p:ext uri="{BB962C8B-B14F-4D97-AF65-F5344CB8AC3E}">
        <p14:creationId xmlns:p14="http://schemas.microsoft.com/office/powerpoint/2010/main" val="18623782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p:cNvSpPr>
            <a:spLocks noGrp="1"/>
          </p:cNvSpPr>
          <p:nvPr>
            <p:ph type="ftr" sz="quarter" idx="11"/>
          </p:nvPr>
        </p:nvSpPr>
        <p:spPr/>
        <p:txBody>
          <a:bodyPr/>
          <a:lstStyle/>
          <a:p>
            <a:r>
              <a:rPr lang="en-US" smtClean="0"/>
              <a:t>
OFFICIAL</a:t>
            </a:r>
            <a:endParaRPr lang="en-US" dirty="0"/>
          </a:p>
        </p:txBody>
      </p:sp>
      <p:sp>
        <p:nvSpPr>
          <p:cNvPr id="8" name="Slide Number Placeholder 7"/>
          <p:cNvSpPr>
            <a:spLocks noGrp="1"/>
          </p:cNvSpPr>
          <p:nvPr>
            <p:ph type="sldNum" sz="quarter" idx="12"/>
          </p:nvPr>
        </p:nvSpPr>
        <p:spPr/>
        <p:txBody>
          <a:bodyPr/>
          <a:lstStyle/>
          <a:p>
            <a:fld id="{48F63A3B-78C7-47BE-AE5E-E10140E04643}" type="slidenum">
              <a:rPr lang="en-US" smtClean="0"/>
              <a:t>22</a:t>
            </a:fld>
            <a:endParaRPr lang="en-US" dirty="0"/>
          </a:p>
        </p:txBody>
      </p:sp>
      <p:sp>
        <p:nvSpPr>
          <p:cNvPr id="9" name="Title 8"/>
          <p:cNvSpPr>
            <a:spLocks noGrp="1"/>
          </p:cNvSpPr>
          <p:nvPr>
            <p:ph type="ctrTitle" idx="4294967295"/>
          </p:nvPr>
        </p:nvSpPr>
        <p:spPr>
          <a:xfrm>
            <a:off x="290384" y="210493"/>
            <a:ext cx="7772400" cy="493713"/>
          </a:xfrm>
        </p:spPr>
        <p:txBody>
          <a:bodyPr>
            <a:normAutofit/>
          </a:bodyPr>
          <a:lstStyle/>
          <a:p>
            <a:pPr algn="ctr"/>
            <a:r>
              <a:rPr lang="en-GB" sz="2400" dirty="0" smtClean="0">
                <a:solidFill>
                  <a:srgbClr val="002060"/>
                </a:solidFill>
                <a:latin typeface="+mn-lt"/>
              </a:rPr>
              <a:t>Case study 5</a:t>
            </a:r>
            <a:endParaRPr lang="en-GB" sz="2400" dirty="0">
              <a:solidFill>
                <a:srgbClr val="002060"/>
              </a:solidFill>
              <a:latin typeface="+mn-lt"/>
            </a:endParaRPr>
          </a:p>
        </p:txBody>
      </p:sp>
      <p:sp>
        <p:nvSpPr>
          <p:cNvPr id="3" name="Rectangle 2"/>
          <p:cNvSpPr/>
          <p:nvPr/>
        </p:nvSpPr>
        <p:spPr>
          <a:xfrm>
            <a:off x="939114" y="753761"/>
            <a:ext cx="6474940" cy="4616648"/>
          </a:xfrm>
          <a:prstGeom prst="rect">
            <a:avLst/>
          </a:prstGeom>
        </p:spPr>
        <p:txBody>
          <a:bodyPr wrap="square">
            <a:spAutoFit/>
          </a:bodyPr>
          <a:lstStyle/>
          <a:p>
            <a:r>
              <a:rPr lang="en-GB" sz="1400" b="1" dirty="0">
                <a:solidFill>
                  <a:srgbClr val="002060"/>
                </a:solidFill>
                <a:latin typeface="Calibri" panose="020F0502020204030204" pitchFamily="34" charset="0"/>
                <a:cs typeface="Calibri" panose="020F0502020204030204" pitchFamily="34" charset="0"/>
              </a:rPr>
              <a:t>Councils urged to tackle corruption in the planning </a:t>
            </a:r>
            <a:r>
              <a:rPr lang="en-GB" sz="1400" b="1" dirty="0" smtClean="0">
                <a:solidFill>
                  <a:srgbClr val="002060"/>
                </a:solidFill>
                <a:latin typeface="Calibri" panose="020F0502020204030204" pitchFamily="34" charset="0"/>
                <a:cs typeface="Calibri" panose="020F0502020204030204" pitchFamily="34" charset="0"/>
              </a:rPr>
              <a:t>process</a:t>
            </a:r>
          </a:p>
          <a:p>
            <a:endParaRPr lang="en-GB" sz="1400" b="1" dirty="0">
              <a:solidFill>
                <a:srgbClr val="002060"/>
              </a:solidFill>
              <a:latin typeface="Calibri" panose="020F0502020204030204" pitchFamily="34" charset="0"/>
              <a:cs typeface="Calibri" panose="020F0502020204030204" pitchFamily="34" charset="0"/>
            </a:endParaRPr>
          </a:p>
          <a:p>
            <a:r>
              <a:rPr lang="en-GB" sz="1400" dirty="0">
                <a:solidFill>
                  <a:srgbClr val="002060"/>
                </a:solidFill>
                <a:latin typeface="Calibri" panose="020F0502020204030204" pitchFamily="34" charset="0"/>
                <a:cs typeface="Calibri" panose="020F0502020204030204" pitchFamily="34" charset="0"/>
              </a:rPr>
              <a:t>Councils across England need to improve the way they manage the risk of corruption in the planning process, Transparency International UK has warned.</a:t>
            </a:r>
          </a:p>
          <a:p>
            <a:r>
              <a:rPr lang="en-GB" sz="1400" dirty="0">
                <a:solidFill>
                  <a:srgbClr val="002060"/>
                </a:solidFill>
                <a:latin typeface="Calibri" panose="020F0502020204030204" pitchFamily="34" charset="0"/>
                <a:cs typeface="Calibri" panose="020F0502020204030204" pitchFamily="34" charset="0"/>
              </a:rPr>
              <a:t>Research by the anti-corruption organisation found major planning decisions are open to conflicts of interest, allegations of bribery and the influence of secretive lobbying.</a:t>
            </a:r>
          </a:p>
          <a:p>
            <a:r>
              <a:rPr lang="en-GB" sz="1400" dirty="0">
                <a:solidFill>
                  <a:srgbClr val="002060"/>
                </a:solidFill>
                <a:latin typeface="Calibri" panose="020F0502020204030204" pitchFamily="34" charset="0"/>
                <a:cs typeface="Calibri" panose="020F0502020204030204" pitchFamily="34" charset="0"/>
              </a:rPr>
              <a:t>An assessment of 50 councils in England on how well they manage corruption risk found all have significant room for improvement</a:t>
            </a:r>
            <a:r>
              <a:rPr lang="en-GB" sz="1400" dirty="0" smtClean="0">
                <a:solidFill>
                  <a:srgbClr val="002060"/>
                </a:solidFill>
                <a:latin typeface="Calibri" panose="020F0502020204030204" pitchFamily="34" charset="0"/>
                <a:cs typeface="Calibri" panose="020F0502020204030204" pitchFamily="34" charset="0"/>
              </a:rPr>
              <a:t>.</a:t>
            </a:r>
          </a:p>
          <a:p>
            <a:endParaRPr lang="en-GB" sz="1400" dirty="0">
              <a:solidFill>
                <a:srgbClr val="002060"/>
              </a:solidFill>
              <a:latin typeface="Calibri" panose="020F0502020204030204" pitchFamily="34" charset="0"/>
              <a:cs typeface="Calibri" panose="020F0502020204030204" pitchFamily="34" charset="0"/>
            </a:endParaRPr>
          </a:p>
          <a:p>
            <a:r>
              <a:rPr lang="en-GB" sz="1400" dirty="0">
                <a:solidFill>
                  <a:srgbClr val="002060"/>
                </a:solidFill>
                <a:latin typeface="Calibri" panose="020F0502020204030204" pitchFamily="34" charset="0"/>
                <a:cs typeface="Calibri" panose="020F0502020204030204" pitchFamily="34" charset="0"/>
              </a:rPr>
              <a:t>Duncan Hames, director of policy at Transparency International UK, said: ‘Many will be disturbed to hear that there are those entrusted to decide on major planning applications who also work part-time for developers as their clients. Allowing such a clear conflict of interest for those holding senior roles does nothing to address concerns that the planning system is open to abuse</a:t>
            </a:r>
            <a:r>
              <a:rPr lang="en-GB" sz="1400" dirty="0" smtClean="0">
                <a:solidFill>
                  <a:srgbClr val="002060"/>
                </a:solidFill>
                <a:latin typeface="Calibri" panose="020F0502020204030204" pitchFamily="34" charset="0"/>
                <a:cs typeface="Calibri" panose="020F0502020204030204" pitchFamily="34" charset="0"/>
              </a:rPr>
              <a:t>.</a:t>
            </a:r>
          </a:p>
          <a:p>
            <a:endParaRPr lang="en-GB" sz="1400" dirty="0">
              <a:solidFill>
                <a:srgbClr val="002060"/>
              </a:solidFill>
              <a:latin typeface="Calibri" panose="020F0502020204030204" pitchFamily="34" charset="0"/>
              <a:cs typeface="Calibri" panose="020F0502020204030204" pitchFamily="34" charset="0"/>
            </a:endParaRPr>
          </a:p>
          <a:p>
            <a:r>
              <a:rPr lang="en-GB" sz="1400" dirty="0">
                <a:solidFill>
                  <a:srgbClr val="002060"/>
                </a:solidFill>
                <a:latin typeface="Calibri" panose="020F0502020204030204" pitchFamily="34" charset="0"/>
                <a:cs typeface="Calibri" panose="020F0502020204030204" pitchFamily="34" charset="0"/>
              </a:rPr>
              <a:t>’Councillors working for developers in their private time should not be allowed to influence or determine any major planning applications.’</a:t>
            </a:r>
          </a:p>
          <a:p>
            <a:r>
              <a:rPr lang="en-GB" sz="1400" dirty="0">
                <a:solidFill>
                  <a:srgbClr val="002060"/>
                </a:solidFill>
                <a:latin typeface="Calibri" panose="020F0502020204030204" pitchFamily="34" charset="0"/>
                <a:cs typeface="Calibri" panose="020F0502020204030204" pitchFamily="34" charset="0"/>
              </a:rPr>
              <a:t>The organisation is calling for councils to minute and publish all meeting with developers, prohibit those involved in making planning decisions from accepting gifts and hospitality, and prohibit all councillors from undertaking lobbying or advisory work on behalf of paying clients.</a:t>
            </a:r>
            <a:endParaRPr lang="en-GB" sz="1400" b="0" i="0" dirty="0">
              <a:solidFill>
                <a:srgbClr val="002060"/>
              </a:solidFill>
              <a:effectLst/>
              <a:latin typeface="Calibri" panose="020F0502020204030204" pitchFamily="34" charset="0"/>
              <a:cs typeface="Calibri" panose="020F0502020204030204" pitchFamily="34" charset="0"/>
            </a:endParaRPr>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t="16667" b="15667"/>
          <a:stretch/>
        </p:blipFill>
        <p:spPr>
          <a:xfrm>
            <a:off x="7782348" y="307500"/>
            <a:ext cx="1010837" cy="684000"/>
          </a:xfrm>
          <a:prstGeom prst="rect">
            <a:avLst/>
          </a:prstGeom>
        </p:spPr>
      </p:pic>
    </p:spTree>
    <p:extLst>
      <p:ext uri="{BB962C8B-B14F-4D97-AF65-F5344CB8AC3E}">
        <p14:creationId xmlns:p14="http://schemas.microsoft.com/office/powerpoint/2010/main" val="1712429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subTitle" idx="1"/>
          </p:nvPr>
        </p:nvSpPr>
        <p:spPr>
          <a:xfrm>
            <a:off x="838200" y="2006600"/>
            <a:ext cx="7797800" cy="3550594"/>
          </a:xfrm>
        </p:spPr>
        <p:txBody>
          <a:bodyPr>
            <a:noAutofit/>
          </a:bodyPr>
          <a:lstStyle/>
          <a:p>
            <a:pPr marL="457200" indent="-457200" algn="l">
              <a:buFont typeface="+mj-lt"/>
              <a:buAutoNum type="arabicPeriod"/>
              <a:defRPr/>
            </a:pPr>
            <a:r>
              <a:rPr lang="en-GB" dirty="0" smtClean="0">
                <a:solidFill>
                  <a:srgbClr val="003B77"/>
                </a:solidFill>
              </a:rPr>
              <a:t>SOC exists and look upon the Public Sector as a lucrative source of income</a:t>
            </a:r>
          </a:p>
          <a:p>
            <a:pPr marL="457200" indent="-457200" algn="l">
              <a:buFont typeface="+mj-lt"/>
              <a:buAutoNum type="arabicPeriod"/>
              <a:defRPr/>
            </a:pPr>
            <a:r>
              <a:rPr lang="en-GB" dirty="0" smtClean="0">
                <a:solidFill>
                  <a:srgbClr val="003B77"/>
                </a:solidFill>
              </a:rPr>
              <a:t>High volume low value transactions in a variety of service areas – governance difficulties (SOC know that)</a:t>
            </a:r>
          </a:p>
          <a:p>
            <a:pPr marL="457200" indent="-457200" algn="l">
              <a:buFont typeface="+mj-lt"/>
              <a:buAutoNum type="arabicPeriod"/>
              <a:defRPr/>
            </a:pPr>
            <a:r>
              <a:rPr lang="en-GB" dirty="0" smtClean="0">
                <a:solidFill>
                  <a:srgbClr val="003B77"/>
                </a:solidFill>
              </a:rPr>
              <a:t>High number of staff with influence (including councillors)</a:t>
            </a:r>
          </a:p>
          <a:p>
            <a:pPr marL="457200" indent="-457200" algn="l">
              <a:buFont typeface="+mj-lt"/>
              <a:buAutoNum type="arabicPeriod"/>
              <a:defRPr/>
            </a:pPr>
            <a:r>
              <a:rPr lang="en-GB" dirty="0" smtClean="0">
                <a:solidFill>
                  <a:srgbClr val="003B77"/>
                </a:solidFill>
              </a:rPr>
              <a:t>Be wary of Gifts &amp; Hospitality – You may be targeted!</a:t>
            </a:r>
          </a:p>
          <a:p>
            <a:pPr marL="457200" indent="-457200" algn="l">
              <a:buFont typeface="+mj-lt"/>
              <a:buAutoNum type="arabicPeriod"/>
              <a:defRPr/>
            </a:pPr>
            <a:r>
              <a:rPr lang="en-GB" dirty="0" smtClean="0">
                <a:solidFill>
                  <a:srgbClr val="003B77"/>
                </a:solidFill>
              </a:rPr>
              <a:t>Set the tone from the top - think perception and be transparent </a:t>
            </a:r>
          </a:p>
          <a:p>
            <a:pPr marL="457200" indent="-457200" algn="l">
              <a:buFont typeface="+mj-lt"/>
              <a:buAutoNum type="arabicPeriod"/>
              <a:defRPr/>
            </a:pPr>
            <a:r>
              <a:rPr lang="en-GB" dirty="0" smtClean="0">
                <a:solidFill>
                  <a:srgbClr val="003B77"/>
                </a:solidFill>
              </a:rPr>
              <a:t>Use registers</a:t>
            </a:r>
          </a:p>
          <a:p>
            <a:pPr>
              <a:defRPr/>
            </a:pPr>
            <a:endParaRPr lang="en-GB" sz="2000" b="1" dirty="0">
              <a:solidFill>
                <a:srgbClr val="003B77"/>
              </a:solidFill>
            </a:endParaRPr>
          </a:p>
          <a:p>
            <a:pPr>
              <a:defRPr/>
            </a:pPr>
            <a:endParaRPr lang="en-GB" b="1" dirty="0" smtClean="0">
              <a:solidFill>
                <a:srgbClr val="003B77"/>
              </a:solidFill>
            </a:endParaRPr>
          </a:p>
          <a:p>
            <a:pPr>
              <a:defRPr/>
            </a:pPr>
            <a:endParaRPr lang="en-GB" b="1" dirty="0">
              <a:solidFill>
                <a:schemeClr val="tx1">
                  <a:lumMod val="50000"/>
                </a:schemeClr>
              </a:solidFill>
            </a:endParaRPr>
          </a:p>
        </p:txBody>
      </p:sp>
      <p:sp>
        <p:nvSpPr>
          <p:cNvPr id="6" name="Footer Placeholder 5"/>
          <p:cNvSpPr>
            <a:spLocks noGrp="1"/>
          </p:cNvSpPr>
          <p:nvPr>
            <p:ph type="ftr" sz="quarter" idx="11"/>
          </p:nvPr>
        </p:nvSpPr>
        <p:spPr/>
        <p:txBody>
          <a:bodyPr/>
          <a:lstStyle/>
          <a:p>
            <a:r>
              <a:rPr lang="en-US" smtClean="0"/>
              <a:t>
OFFICIAL</a:t>
            </a:r>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t>23</a:t>
            </a:fld>
            <a:endParaRPr lang="en-US" dirty="0"/>
          </a:p>
        </p:txBody>
      </p:sp>
      <p:pic>
        <p:nvPicPr>
          <p:cNvPr id="8" name="Picture 7"/>
          <p:cNvPicPr/>
          <p:nvPr/>
        </p:nvPicPr>
        <p:blipFill rotWithShape="1">
          <a:blip r:embed="rId3"/>
          <a:srcRect l="36981" t="42262" r="51968" b="42441"/>
          <a:stretch/>
        </p:blipFill>
        <p:spPr bwMode="auto">
          <a:xfrm>
            <a:off x="2814320" y="221083"/>
            <a:ext cx="3300730" cy="1463641"/>
          </a:xfrm>
          <a:prstGeom prst="rect">
            <a:avLst/>
          </a:prstGeom>
          <a:ln>
            <a:noFill/>
          </a:ln>
          <a:effectLst>
            <a:softEdge rad="177800"/>
          </a:effectLst>
          <a:extLst>
            <a:ext uri="{53640926-AAD7-44D8-BBD7-CCE9431645EC}">
              <a14:shadowObscured xmlns:a14="http://schemas.microsoft.com/office/drawing/2010/main"/>
            </a:ext>
          </a:extLst>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t="16667" b="15667"/>
          <a:stretch/>
        </p:blipFill>
        <p:spPr>
          <a:xfrm>
            <a:off x="7782348" y="307500"/>
            <a:ext cx="1010837" cy="684000"/>
          </a:xfrm>
          <a:prstGeom prst="rect">
            <a:avLst/>
          </a:prstGeom>
        </p:spPr>
      </p:pic>
    </p:spTree>
    <p:extLst>
      <p:ext uri="{BB962C8B-B14F-4D97-AF65-F5344CB8AC3E}">
        <p14:creationId xmlns:p14="http://schemas.microsoft.com/office/powerpoint/2010/main" val="315992263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smtClean="0">
                <a:solidFill>
                  <a:srgbClr val="002060"/>
                </a:solidFill>
                <a:latin typeface="+mn-lt"/>
              </a:rPr>
              <a:t>Contact Details</a:t>
            </a:r>
            <a:endParaRPr lang="en-GB" b="1" dirty="0">
              <a:solidFill>
                <a:srgbClr val="002060"/>
              </a:solidFill>
              <a:latin typeface="+mn-lt"/>
            </a:endParaRPr>
          </a:p>
        </p:txBody>
      </p:sp>
      <p:sp>
        <p:nvSpPr>
          <p:cNvPr id="4" name="TextBox 3"/>
          <p:cNvSpPr txBox="1"/>
          <p:nvPr/>
        </p:nvSpPr>
        <p:spPr>
          <a:xfrm>
            <a:off x="1547664" y="2204864"/>
            <a:ext cx="6967686" cy="2985433"/>
          </a:xfrm>
          <a:prstGeom prst="rect">
            <a:avLst/>
          </a:prstGeom>
          <a:noFill/>
        </p:spPr>
        <p:txBody>
          <a:bodyPr wrap="square" rtlCol="0">
            <a:spAutoFit/>
          </a:bodyPr>
          <a:lstStyle/>
          <a:p>
            <a:pPr algn="ctr"/>
            <a:r>
              <a:rPr lang="en-GB" sz="2400" dirty="0" smtClean="0">
                <a:solidFill>
                  <a:srgbClr val="002060"/>
                </a:solidFill>
              </a:rPr>
              <a:t/>
            </a:r>
            <a:br>
              <a:rPr lang="en-GB" sz="2400" dirty="0" smtClean="0">
                <a:solidFill>
                  <a:srgbClr val="002060"/>
                </a:solidFill>
              </a:rPr>
            </a:br>
            <a:r>
              <a:rPr lang="en-GB" sz="2800" dirty="0" smtClean="0">
                <a:solidFill>
                  <a:srgbClr val="002060"/>
                </a:solidFill>
              </a:rPr>
              <a:t>Police Scotland, Specialist Crime Division </a:t>
            </a:r>
            <a:br>
              <a:rPr lang="en-GB" sz="2800" dirty="0" smtClean="0">
                <a:solidFill>
                  <a:srgbClr val="002060"/>
                </a:solidFill>
              </a:rPr>
            </a:br>
            <a:r>
              <a:rPr lang="en-GB" sz="2800" dirty="0" smtClean="0">
                <a:solidFill>
                  <a:srgbClr val="002060"/>
                </a:solidFill>
              </a:rPr>
              <a:t>National SOC Interventions Unit</a:t>
            </a:r>
          </a:p>
          <a:p>
            <a:pPr algn="ctr"/>
            <a:r>
              <a:rPr lang="en-GB" sz="2800" dirty="0" smtClean="0">
                <a:solidFill>
                  <a:srgbClr val="002060"/>
                </a:solidFill>
              </a:rPr>
              <a:t>Scottish Crime Campus, Gartcosh</a:t>
            </a:r>
            <a:br>
              <a:rPr lang="en-GB" sz="2800" dirty="0" smtClean="0">
                <a:solidFill>
                  <a:srgbClr val="002060"/>
                </a:solidFill>
              </a:rPr>
            </a:br>
            <a:r>
              <a:rPr lang="en-GB" sz="2800" u="sng" dirty="0">
                <a:solidFill>
                  <a:srgbClr val="C00000"/>
                </a:solidFill>
              </a:rPr>
              <a:t>SCDNSIU@scotland.pnn.police.uk</a:t>
            </a:r>
          </a:p>
          <a:p>
            <a:pPr algn="ctr"/>
            <a:endParaRPr lang="en-GB" sz="2800" dirty="0" smtClean="0">
              <a:solidFill>
                <a:srgbClr val="002060"/>
              </a:solidFill>
            </a:endParaRPr>
          </a:p>
          <a:p>
            <a:pPr algn="ctr"/>
            <a:endParaRPr lang="en-GB" sz="2400" dirty="0" smtClean="0">
              <a:solidFill>
                <a:srgbClr val="002060"/>
              </a:solidFill>
            </a:endParaRPr>
          </a:p>
        </p:txBody>
      </p:sp>
      <p:sp>
        <p:nvSpPr>
          <p:cNvPr id="3" name="Footer Placeholder 2"/>
          <p:cNvSpPr>
            <a:spLocks noGrp="1"/>
          </p:cNvSpPr>
          <p:nvPr>
            <p:ph type="ftr" sz="quarter" idx="11"/>
          </p:nvPr>
        </p:nvSpPr>
        <p:spPr/>
        <p:txBody>
          <a:bodyPr/>
          <a:lstStyle/>
          <a:p>
            <a:r>
              <a:rPr lang="en-US" smtClean="0"/>
              <a:t>
OFFICIAL</a:t>
            </a:r>
            <a:endParaRPr lang="en-US" dirty="0"/>
          </a:p>
        </p:txBody>
      </p:sp>
    </p:spTree>
    <p:extLst>
      <p:ext uri="{BB962C8B-B14F-4D97-AF65-F5344CB8AC3E}">
        <p14:creationId xmlns:p14="http://schemas.microsoft.com/office/powerpoint/2010/main" val="34754815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150100" cy="762000"/>
          </a:xfrm>
        </p:spPr>
        <p:txBody>
          <a:bodyPr/>
          <a:lstStyle/>
          <a:p>
            <a:r>
              <a:rPr lang="en-GB" sz="2800" dirty="0" smtClean="0">
                <a:solidFill>
                  <a:schemeClr val="tx1"/>
                </a:solidFill>
              </a:rPr>
              <a:t>Why is SOC relevant to me in my role as  a Councillor?</a:t>
            </a:r>
            <a:endParaRPr lang="en-GB" sz="2800" dirty="0">
              <a:solidFill>
                <a:schemeClr val="tx1"/>
              </a:solidFill>
            </a:endParaRPr>
          </a:p>
        </p:txBody>
      </p:sp>
      <p:sp>
        <p:nvSpPr>
          <p:cNvPr id="3" name="Content Placeholder 2"/>
          <p:cNvSpPr>
            <a:spLocks noGrp="1"/>
          </p:cNvSpPr>
          <p:nvPr>
            <p:ph idx="1"/>
          </p:nvPr>
        </p:nvSpPr>
        <p:spPr/>
        <p:txBody>
          <a:bodyPr/>
          <a:lstStyle/>
          <a:p>
            <a:r>
              <a:rPr lang="en-GB" dirty="0" smtClean="0">
                <a:solidFill>
                  <a:schemeClr val="tx1"/>
                </a:solidFill>
              </a:rPr>
              <a:t>Serious organised criminals may try to identify you as someone who could assist their business interests </a:t>
            </a:r>
          </a:p>
          <a:p>
            <a:r>
              <a:rPr lang="en-GB" dirty="0" smtClean="0">
                <a:solidFill>
                  <a:schemeClr val="tx1"/>
                </a:solidFill>
              </a:rPr>
              <a:t>They may research you using your social media profile and council web site information</a:t>
            </a:r>
          </a:p>
          <a:p>
            <a:r>
              <a:rPr lang="en-GB" dirty="0" smtClean="0">
                <a:solidFill>
                  <a:schemeClr val="tx1"/>
                </a:solidFill>
              </a:rPr>
              <a:t>They may attempt to engage your support by posing as a legitimate constituent or local business</a:t>
            </a:r>
          </a:p>
          <a:p>
            <a:r>
              <a:rPr lang="en-GB" dirty="0" smtClean="0">
                <a:solidFill>
                  <a:schemeClr val="tx1"/>
                </a:solidFill>
              </a:rPr>
              <a:t>They may attempt to befriend you and tempt you with excessive gifts and hospitality, may try to bribe you, manipulate or threaten you or your family </a:t>
            </a:r>
          </a:p>
          <a:p>
            <a:r>
              <a:rPr lang="en-GB" dirty="0" smtClean="0">
                <a:solidFill>
                  <a:schemeClr val="tx1"/>
                </a:solidFill>
              </a:rPr>
              <a:t>Links with SOC may lead to breaches of the Code of Conduct and investigations by the Ethical </a:t>
            </a:r>
            <a:r>
              <a:rPr lang="en-GB" dirty="0">
                <a:solidFill>
                  <a:schemeClr val="tx1"/>
                </a:solidFill>
              </a:rPr>
              <a:t>S</a:t>
            </a:r>
            <a:r>
              <a:rPr lang="en-GB" dirty="0" smtClean="0">
                <a:solidFill>
                  <a:schemeClr val="tx1"/>
                </a:solidFill>
              </a:rPr>
              <a:t>tandards Commissioner / Police </a:t>
            </a:r>
          </a:p>
          <a:p>
            <a:r>
              <a:rPr lang="en-GB" dirty="0">
                <a:solidFill>
                  <a:schemeClr val="tx1"/>
                </a:solidFill>
              </a:rPr>
              <a:t>You may suffer reputational damage</a:t>
            </a:r>
          </a:p>
          <a:p>
            <a:endParaRPr lang="en-GB" dirty="0" smtClean="0">
              <a:solidFill>
                <a:schemeClr val="tx1"/>
              </a:solidFill>
            </a:endParaRPr>
          </a:p>
          <a:p>
            <a:endParaRPr lang="en-GB" dirty="0">
              <a:solidFill>
                <a:schemeClr val="tx1"/>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43192" y="5013721"/>
            <a:ext cx="1700808" cy="1700808"/>
          </a:xfrm>
          <a:prstGeom prst="rect">
            <a:avLst/>
          </a:prstGeom>
          <a:effectLst>
            <a:softEdge rad="419100"/>
          </a:effectLst>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t="16667" b="15667"/>
          <a:stretch/>
        </p:blipFill>
        <p:spPr>
          <a:xfrm>
            <a:off x="7782348" y="307500"/>
            <a:ext cx="1010837" cy="684000"/>
          </a:xfrm>
          <a:prstGeom prst="rect">
            <a:avLst/>
          </a:prstGeom>
        </p:spPr>
      </p:pic>
    </p:spTree>
    <p:extLst>
      <p:ext uri="{BB962C8B-B14F-4D97-AF65-F5344CB8AC3E}">
        <p14:creationId xmlns:p14="http://schemas.microsoft.com/office/powerpoint/2010/main" val="2039924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a:bodyPr>
          <a:lstStyle/>
          <a:p>
            <a:r>
              <a:rPr lang="en-GB" sz="3600" b="1" dirty="0" smtClean="0">
                <a:solidFill>
                  <a:srgbClr val="002060"/>
                </a:solidFill>
                <a:latin typeface="+mn-lt"/>
              </a:rPr>
              <a:t>Aims of Scotland’s SOC strategy</a:t>
            </a:r>
            <a:endParaRPr lang="en-GB" sz="3600" b="1" dirty="0">
              <a:solidFill>
                <a:srgbClr val="002060"/>
              </a:solidFill>
              <a:latin typeface="+mn-lt"/>
            </a:endParaRPr>
          </a:p>
        </p:txBody>
      </p:sp>
      <p:sp>
        <p:nvSpPr>
          <p:cNvPr id="10" name="Content Placeholder 9"/>
          <p:cNvSpPr>
            <a:spLocks noGrp="1"/>
          </p:cNvSpPr>
          <p:nvPr>
            <p:ph sz="half" idx="1"/>
          </p:nvPr>
        </p:nvSpPr>
        <p:spPr/>
        <p:txBody>
          <a:bodyPr>
            <a:normAutofit fontScale="92500" lnSpcReduction="10000"/>
          </a:bodyPr>
          <a:lstStyle/>
          <a:p>
            <a:r>
              <a:rPr lang="en-GB" dirty="0" smtClean="0">
                <a:solidFill>
                  <a:srgbClr val="002060"/>
                </a:solidFill>
              </a:rPr>
              <a:t>Aim – to reduce the harm caused by SOC</a:t>
            </a:r>
          </a:p>
          <a:p>
            <a:endParaRPr lang="en-GB" dirty="0">
              <a:solidFill>
                <a:srgbClr val="002060"/>
              </a:solidFill>
            </a:endParaRPr>
          </a:p>
          <a:p>
            <a:r>
              <a:rPr lang="en-GB" dirty="0" smtClean="0">
                <a:solidFill>
                  <a:srgbClr val="002060"/>
                </a:solidFill>
              </a:rPr>
              <a:t>Highlights – partnership working, information sharing, financial investigation</a:t>
            </a:r>
          </a:p>
          <a:p>
            <a:endParaRPr lang="en-GB" dirty="0">
              <a:solidFill>
                <a:srgbClr val="002060"/>
              </a:solidFill>
            </a:endParaRPr>
          </a:p>
          <a:p>
            <a:r>
              <a:rPr lang="en-GB" dirty="0" smtClean="0">
                <a:solidFill>
                  <a:srgbClr val="002060"/>
                </a:solidFill>
              </a:rPr>
              <a:t>A safer &amp; more prosperous country free from SOC</a:t>
            </a:r>
            <a:endParaRPr lang="en-GB" dirty="0">
              <a:solidFill>
                <a:srgbClr val="002060"/>
              </a:solidFill>
            </a:endParaRPr>
          </a:p>
        </p:txBody>
      </p:sp>
      <p:sp>
        <p:nvSpPr>
          <p:cNvPr id="13" name="Footer Placeholder 12"/>
          <p:cNvSpPr>
            <a:spLocks noGrp="1"/>
          </p:cNvSpPr>
          <p:nvPr>
            <p:ph type="ftr" sz="quarter" idx="11"/>
          </p:nvPr>
        </p:nvSpPr>
        <p:spPr/>
        <p:txBody>
          <a:bodyPr/>
          <a:lstStyle/>
          <a:p>
            <a:r>
              <a:rPr lang="en-US" smtClean="0"/>
              <a:t>
OFFICIAL</a:t>
            </a:r>
            <a:endParaRPr lang="en-US" dirty="0"/>
          </a:p>
        </p:txBody>
      </p:sp>
      <p:pic>
        <p:nvPicPr>
          <p:cNvPr id="3" name="Content Placeholder 2"/>
          <p:cNvPicPr>
            <a:picLocks noGrp="1" noChangeAspect="1"/>
          </p:cNvPicPr>
          <p:nvPr>
            <p:ph sz="half" idx="2"/>
          </p:nvPr>
        </p:nvPicPr>
        <p:blipFill>
          <a:blip r:embed="rId3"/>
          <a:stretch>
            <a:fillRect/>
          </a:stretch>
        </p:blipFill>
        <p:spPr>
          <a:xfrm>
            <a:off x="5318448" y="3111500"/>
            <a:ext cx="3196901" cy="2268768"/>
          </a:xfrm>
          <a:prstGeom prst="rect">
            <a:avLst/>
          </a:prstGeom>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t="16667" b="15667"/>
          <a:stretch/>
        </p:blipFill>
        <p:spPr>
          <a:xfrm>
            <a:off x="7782348" y="307500"/>
            <a:ext cx="1010837" cy="684000"/>
          </a:xfrm>
          <a:prstGeom prst="rect">
            <a:avLst/>
          </a:prstGeom>
        </p:spPr>
      </p:pic>
    </p:spTree>
    <p:extLst>
      <p:ext uri="{BB962C8B-B14F-4D97-AF65-F5344CB8AC3E}">
        <p14:creationId xmlns:p14="http://schemas.microsoft.com/office/powerpoint/2010/main" val="32755500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679450" y="284163"/>
            <a:ext cx="7772400" cy="762000"/>
          </a:xfrm>
        </p:spPr>
        <p:txBody>
          <a:bodyPr>
            <a:normAutofit/>
          </a:bodyPr>
          <a:lstStyle/>
          <a:p>
            <a:pPr eaLnBrk="1" hangingPunct="1"/>
            <a:r>
              <a:rPr lang="en-US" altLang="en-US" sz="3200" dirty="0" smtClean="0">
                <a:solidFill>
                  <a:srgbClr val="003B77"/>
                </a:solidFill>
                <a:latin typeface="+mn-lt"/>
              </a:rPr>
              <a:t>The SOC strategy definition of SOC…</a:t>
            </a:r>
          </a:p>
        </p:txBody>
      </p:sp>
      <p:sp>
        <p:nvSpPr>
          <p:cNvPr id="21507" name="Rectangle 3"/>
          <p:cNvSpPr>
            <a:spLocks noGrp="1" noChangeArrowheads="1"/>
          </p:cNvSpPr>
          <p:nvPr>
            <p:ph sz="half" idx="1"/>
          </p:nvPr>
        </p:nvSpPr>
        <p:spPr>
          <a:xfrm>
            <a:off x="679450" y="1206500"/>
            <a:ext cx="3810000" cy="4191000"/>
          </a:xfrm>
        </p:spPr>
        <p:txBody>
          <a:bodyPr>
            <a:normAutofit fontScale="77500" lnSpcReduction="20000"/>
          </a:bodyPr>
          <a:lstStyle/>
          <a:p>
            <a:pPr marL="514350" indent="-514350" eaLnBrk="1" hangingPunct="1">
              <a:buFont typeface="+mj-lt"/>
              <a:buAutoNum type="arabicPeriod"/>
              <a:defRPr/>
            </a:pPr>
            <a:r>
              <a:rPr lang="en-GB" altLang="en-US" b="1" dirty="0" smtClean="0">
                <a:solidFill>
                  <a:srgbClr val="003B77"/>
                </a:solidFill>
              </a:rPr>
              <a:t>Involves </a:t>
            </a:r>
            <a:r>
              <a:rPr lang="en-GB" altLang="en-US" b="1" dirty="0">
                <a:solidFill>
                  <a:srgbClr val="003B77"/>
                </a:solidFill>
              </a:rPr>
              <a:t>more than one person</a:t>
            </a:r>
          </a:p>
          <a:p>
            <a:pPr marL="514350" indent="-514350" eaLnBrk="1" hangingPunct="1">
              <a:buFont typeface="+mj-lt"/>
              <a:buAutoNum type="arabicPeriod"/>
              <a:defRPr/>
            </a:pPr>
            <a:endParaRPr lang="en-GB" altLang="en-US" dirty="0">
              <a:solidFill>
                <a:srgbClr val="003B77"/>
              </a:solidFill>
            </a:endParaRPr>
          </a:p>
          <a:p>
            <a:pPr marL="514350" indent="-514350" eaLnBrk="1" hangingPunct="1">
              <a:buFont typeface="+mj-lt"/>
              <a:buAutoNum type="arabicPeriod"/>
              <a:defRPr/>
            </a:pPr>
            <a:r>
              <a:rPr lang="en-GB" altLang="en-US" b="1" dirty="0">
                <a:solidFill>
                  <a:srgbClr val="003B77"/>
                </a:solidFill>
              </a:rPr>
              <a:t>Involves control, planning and the use of specialist resources</a:t>
            </a:r>
          </a:p>
          <a:p>
            <a:pPr marL="514350" indent="-514350" eaLnBrk="1" hangingPunct="1">
              <a:buFont typeface="+mj-lt"/>
              <a:buAutoNum type="arabicPeriod"/>
              <a:defRPr/>
            </a:pPr>
            <a:endParaRPr lang="en-GB" altLang="en-US" dirty="0" smtClean="0">
              <a:solidFill>
                <a:srgbClr val="003B77"/>
              </a:solidFill>
            </a:endParaRPr>
          </a:p>
          <a:p>
            <a:pPr marL="514350" indent="-514350" eaLnBrk="1" hangingPunct="1">
              <a:buFont typeface="+mj-lt"/>
              <a:buAutoNum type="arabicPeriod"/>
              <a:defRPr/>
            </a:pPr>
            <a:r>
              <a:rPr lang="en-GB" altLang="en-US" b="1" dirty="0">
                <a:solidFill>
                  <a:srgbClr val="003B77"/>
                </a:solidFill>
              </a:rPr>
              <a:t>Involves benefit to those concerned, particularly financial gain (Driver)</a:t>
            </a:r>
          </a:p>
          <a:p>
            <a:pPr marL="514350" indent="-514350" eaLnBrk="1" hangingPunct="1">
              <a:buFont typeface="+mj-lt"/>
              <a:buAutoNum type="arabicPeriod"/>
              <a:defRPr/>
            </a:pPr>
            <a:endParaRPr lang="en-GB" altLang="en-US" dirty="0">
              <a:solidFill>
                <a:srgbClr val="003B77"/>
              </a:solidFill>
            </a:endParaRPr>
          </a:p>
          <a:p>
            <a:pPr marL="514350" indent="-514350" eaLnBrk="1" hangingPunct="1">
              <a:buFont typeface="+mj-lt"/>
              <a:buAutoNum type="arabicPeriod"/>
              <a:defRPr/>
            </a:pPr>
            <a:r>
              <a:rPr lang="en-GB" altLang="en-US" b="1" dirty="0" smtClean="0">
                <a:solidFill>
                  <a:srgbClr val="003B77"/>
                </a:solidFill>
              </a:rPr>
              <a:t>Causes</a:t>
            </a:r>
            <a:r>
              <a:rPr lang="en-GB" altLang="en-US" b="1" dirty="0">
                <a:solidFill>
                  <a:srgbClr val="003B77"/>
                </a:solidFill>
              </a:rPr>
              <a:t>, or has the potential to cause, significant harm</a:t>
            </a:r>
          </a:p>
          <a:p>
            <a:pPr eaLnBrk="1" hangingPunct="1">
              <a:defRPr/>
            </a:pPr>
            <a:endParaRPr lang="en-GB" altLang="en-US" dirty="0">
              <a:solidFill>
                <a:srgbClr val="003B77"/>
              </a:solidFill>
            </a:endParaRPr>
          </a:p>
        </p:txBody>
      </p:sp>
      <p:sp>
        <p:nvSpPr>
          <p:cNvPr id="23556" name="Rectangle 5"/>
          <p:cNvSpPr>
            <a:spLocks noChangeArrowheads="1"/>
          </p:cNvSpPr>
          <p:nvPr/>
        </p:nvSpPr>
        <p:spPr bwMode="auto">
          <a:xfrm>
            <a:off x="3603625" y="454025"/>
            <a:ext cx="18415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har char="•"/>
              <a:defRPr sz="2000">
                <a:solidFill>
                  <a:schemeClr val="bg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bg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bg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bg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dirty="0">
              <a:solidFill>
                <a:schemeClr val="tx1"/>
              </a:solidFill>
            </a:endParaRPr>
          </a:p>
        </p:txBody>
      </p:sp>
      <p:sp>
        <p:nvSpPr>
          <p:cNvPr id="6" name="Right Brace 5"/>
          <p:cNvSpPr/>
          <p:nvPr/>
        </p:nvSpPr>
        <p:spPr bwMode="auto">
          <a:xfrm>
            <a:off x="4646140" y="1341438"/>
            <a:ext cx="918047" cy="2761005"/>
          </a:xfrm>
          <a:prstGeom prst="rightBrace">
            <a:avLst>
              <a:gd name="adj1" fmla="val 8333"/>
              <a:gd name="adj2" fmla="val 50409"/>
            </a:avLst>
          </a:prstGeom>
          <a:noFill/>
          <a:ln w="76200" cap="flat" cmpd="sng" algn="ctr">
            <a:solidFill>
              <a:schemeClr val="tx1">
                <a:lumMod val="60000"/>
                <a:lumOff val="40000"/>
              </a:schemeClr>
            </a:solidFill>
            <a:prstDash val="solid"/>
            <a:round/>
            <a:headEnd type="none" w="med" len="med"/>
            <a:tailEnd type="none" w="med" len="med"/>
          </a:ln>
          <a:effectLst/>
          <a:extLst/>
        </p:spPr>
        <p:txBody>
          <a:bodyPr lIns="68580" tIns="34290" rIns="68580" bIns="34290"/>
          <a:lstStyle/>
          <a:p>
            <a:pPr defTabSz="685800">
              <a:defRPr/>
            </a:pPr>
            <a:endParaRPr lang="en-GB" sz="1800" dirty="0">
              <a:latin typeface="Arial" charset="0"/>
              <a:ea typeface="ＭＳ Ｐゴシック" charset="-128"/>
            </a:endParaRPr>
          </a:p>
        </p:txBody>
      </p:sp>
      <p:sp>
        <p:nvSpPr>
          <p:cNvPr id="7" name="TextBox 6"/>
          <p:cNvSpPr txBox="1"/>
          <p:nvPr/>
        </p:nvSpPr>
        <p:spPr>
          <a:xfrm>
            <a:off x="5720877" y="2559994"/>
            <a:ext cx="3184525" cy="369332"/>
          </a:xfrm>
          <a:prstGeom prst="rect">
            <a:avLst/>
          </a:prstGeom>
          <a:noFill/>
        </p:spPr>
        <p:txBody>
          <a:bodyPr>
            <a:spAutoFit/>
          </a:bodyPr>
          <a:lstStyle/>
          <a:p>
            <a:pPr>
              <a:defRPr/>
            </a:pPr>
            <a:r>
              <a:rPr lang="en-GB" b="1" dirty="0">
                <a:solidFill>
                  <a:srgbClr val="003B77"/>
                </a:solidFill>
              </a:rPr>
              <a:t>A simple business model</a:t>
            </a:r>
          </a:p>
        </p:txBody>
      </p:sp>
      <p:sp>
        <p:nvSpPr>
          <p:cNvPr id="3" name="Footer Placeholder 2"/>
          <p:cNvSpPr>
            <a:spLocks noGrp="1"/>
          </p:cNvSpPr>
          <p:nvPr>
            <p:ph type="ftr" sz="quarter" idx="11"/>
          </p:nvPr>
        </p:nvSpPr>
        <p:spPr/>
        <p:txBody>
          <a:bodyPr/>
          <a:lstStyle/>
          <a:p>
            <a:r>
              <a:rPr lang="en-US" smtClean="0"/>
              <a:t>
OFFICIAL</a:t>
            </a:r>
            <a:endParaRPr lang="en-US" dirty="0"/>
          </a:p>
        </p:txBody>
      </p:sp>
      <p:pic>
        <p:nvPicPr>
          <p:cNvPr id="2" name="Picture 1"/>
          <p:cNvPicPr>
            <a:picLocks noChangeAspect="1"/>
          </p:cNvPicPr>
          <p:nvPr/>
        </p:nvPicPr>
        <p:blipFill>
          <a:blip r:embed="rId3"/>
          <a:stretch>
            <a:fillRect/>
          </a:stretch>
        </p:blipFill>
        <p:spPr>
          <a:xfrm>
            <a:off x="6272646" y="4549877"/>
            <a:ext cx="2388754" cy="1695245"/>
          </a:xfrm>
          <a:prstGeom prst="rect">
            <a:avLst/>
          </a:prstGeom>
        </p:spPr>
      </p:pic>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t="16667" b="15667"/>
          <a:stretch/>
        </p:blipFill>
        <p:spPr>
          <a:xfrm>
            <a:off x="7782348" y="307500"/>
            <a:ext cx="1010837" cy="684000"/>
          </a:xfrm>
          <a:prstGeom prst="rect">
            <a:avLst/>
          </a:prstGeom>
        </p:spPr>
      </p:pic>
    </p:spTree>
    <p:extLst>
      <p:ext uri="{BB962C8B-B14F-4D97-AF65-F5344CB8AC3E}">
        <p14:creationId xmlns:p14="http://schemas.microsoft.com/office/powerpoint/2010/main" val="35807400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1507">
                                            <p:txEl>
                                              <p:pRg st="6" end="6"/>
                                            </p:txEl>
                                          </p:spTgt>
                                        </p:tgtEl>
                                        <p:attrNameLst>
                                          <p:attrName>style.visibility</p:attrName>
                                        </p:attrNameLst>
                                      </p:cBhvr>
                                      <p:to>
                                        <p:strVal val="visible"/>
                                      </p:to>
                                    </p:set>
                                    <p:animEffect transition="in" filter="fade">
                                      <p:cBhvr>
                                        <p:cTn id="12" dur="500"/>
                                        <p:tgtEl>
                                          <p:spTgt spid="2150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TextBox 8"/>
          <p:cNvSpPr txBox="1">
            <a:spLocks noChangeArrowheads="1"/>
          </p:cNvSpPr>
          <p:nvPr/>
        </p:nvSpPr>
        <p:spPr bwMode="auto">
          <a:xfrm>
            <a:off x="2600325" y="5745163"/>
            <a:ext cx="15224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bg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bg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bg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bg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ea typeface="ＭＳ Ｐゴシック" panose="020B0600070205080204" pitchFamily="34" charset="-128"/>
              </a:defRPr>
            </a:lvl9pPr>
          </a:lstStyle>
          <a:p>
            <a:pPr>
              <a:spcBef>
                <a:spcPct val="0"/>
              </a:spcBef>
              <a:buFontTx/>
              <a:buNone/>
              <a:defRPr/>
            </a:pPr>
            <a:r>
              <a:rPr lang="en-GB" altLang="en-US" sz="1800" dirty="0">
                <a:solidFill>
                  <a:schemeClr val="bg2">
                    <a:lumMod val="75000"/>
                  </a:schemeClr>
                </a:solidFill>
                <a:latin typeface="Bodoni MT Black" panose="02070A03080606020203" pitchFamily="18" charset="0"/>
              </a:rPr>
              <a:t>Illicit trade</a:t>
            </a:r>
          </a:p>
        </p:txBody>
      </p:sp>
      <p:sp>
        <p:nvSpPr>
          <p:cNvPr id="25604" name="TextBox 9"/>
          <p:cNvSpPr txBox="1">
            <a:spLocks noChangeArrowheads="1"/>
          </p:cNvSpPr>
          <p:nvPr/>
        </p:nvSpPr>
        <p:spPr bwMode="auto">
          <a:xfrm>
            <a:off x="5162550" y="4779963"/>
            <a:ext cx="18732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bg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bg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bg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bg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ea typeface="ＭＳ Ｐゴシック" panose="020B0600070205080204" pitchFamily="34" charset="-128"/>
              </a:defRPr>
            </a:lvl9pPr>
          </a:lstStyle>
          <a:p>
            <a:pPr>
              <a:spcBef>
                <a:spcPct val="0"/>
              </a:spcBef>
              <a:buFontTx/>
              <a:buNone/>
            </a:pPr>
            <a:r>
              <a:rPr lang="en-GB" altLang="en-US" sz="1800" dirty="0">
                <a:solidFill>
                  <a:schemeClr val="tx1"/>
                </a:solidFill>
                <a:latin typeface="Berlin Sans FB" panose="020E0602020502020306" pitchFamily="34" charset="0"/>
              </a:rPr>
              <a:t>Counterfeit goods</a:t>
            </a:r>
          </a:p>
        </p:txBody>
      </p:sp>
      <p:sp>
        <p:nvSpPr>
          <p:cNvPr id="25605" name="TextBox 10"/>
          <p:cNvSpPr txBox="1">
            <a:spLocks noChangeArrowheads="1"/>
          </p:cNvSpPr>
          <p:nvPr/>
        </p:nvSpPr>
        <p:spPr bwMode="auto">
          <a:xfrm>
            <a:off x="336550" y="2681288"/>
            <a:ext cx="1854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bg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bg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bg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bg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ea typeface="ＭＳ Ｐゴシック" panose="020B0600070205080204" pitchFamily="34" charset="-128"/>
              </a:defRPr>
            </a:lvl9pPr>
          </a:lstStyle>
          <a:p>
            <a:pPr>
              <a:spcBef>
                <a:spcPct val="0"/>
              </a:spcBef>
              <a:buFontTx/>
              <a:buNone/>
            </a:pPr>
            <a:r>
              <a:rPr lang="en-GB" altLang="en-US" b="1" dirty="0">
                <a:solidFill>
                  <a:srgbClr val="B719BB"/>
                </a:solidFill>
              </a:rPr>
              <a:t>Drugs supply </a:t>
            </a:r>
          </a:p>
        </p:txBody>
      </p:sp>
      <p:sp>
        <p:nvSpPr>
          <p:cNvPr id="25606" name="TextBox 11"/>
          <p:cNvSpPr txBox="1">
            <a:spLocks noChangeArrowheads="1"/>
          </p:cNvSpPr>
          <p:nvPr/>
        </p:nvSpPr>
        <p:spPr bwMode="auto">
          <a:xfrm>
            <a:off x="6704013" y="5108575"/>
            <a:ext cx="23018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bg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bg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bg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bg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ea typeface="ＭＳ Ｐゴシック" panose="020B0600070205080204" pitchFamily="34" charset="-128"/>
              </a:defRPr>
            </a:lvl9pPr>
          </a:lstStyle>
          <a:p>
            <a:pPr>
              <a:spcBef>
                <a:spcPct val="0"/>
              </a:spcBef>
              <a:buFontTx/>
              <a:buNone/>
            </a:pPr>
            <a:r>
              <a:rPr lang="en-GB" altLang="en-US" sz="1800" dirty="0">
                <a:solidFill>
                  <a:schemeClr val="tx1"/>
                </a:solidFill>
              </a:rPr>
              <a:t>Money Laundering</a:t>
            </a:r>
          </a:p>
        </p:txBody>
      </p:sp>
      <p:sp>
        <p:nvSpPr>
          <p:cNvPr id="13" name="TextBox 12"/>
          <p:cNvSpPr txBox="1"/>
          <p:nvPr/>
        </p:nvSpPr>
        <p:spPr>
          <a:xfrm>
            <a:off x="232580" y="4627615"/>
            <a:ext cx="2546350" cy="322262"/>
          </a:xfrm>
          <a:prstGeom prst="rect">
            <a:avLst/>
          </a:prstGeom>
          <a:noFill/>
        </p:spPr>
        <p:txBody>
          <a:bodyPr wrap="none">
            <a:spAutoFit/>
          </a:bodyPr>
          <a:lstStyle/>
          <a:p>
            <a:pPr>
              <a:defRPr/>
            </a:pPr>
            <a:r>
              <a:rPr lang="en-GB" sz="1500" b="1" dirty="0">
                <a:solidFill>
                  <a:schemeClr val="accent5">
                    <a:lumMod val="50000"/>
                  </a:schemeClr>
                </a:solidFill>
              </a:rPr>
              <a:t>Complex Theft &amp; Robbery</a:t>
            </a:r>
          </a:p>
        </p:txBody>
      </p:sp>
      <p:sp>
        <p:nvSpPr>
          <p:cNvPr id="25608" name="TextBox 13"/>
          <p:cNvSpPr txBox="1">
            <a:spLocks noChangeArrowheads="1"/>
          </p:cNvSpPr>
          <p:nvPr/>
        </p:nvSpPr>
        <p:spPr bwMode="auto">
          <a:xfrm>
            <a:off x="2759075" y="241300"/>
            <a:ext cx="2097088"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bg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bg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bg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bg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ea typeface="ＭＳ Ｐゴシック" panose="020B0600070205080204" pitchFamily="34" charset="-128"/>
              </a:defRPr>
            </a:lvl9pPr>
          </a:lstStyle>
          <a:p>
            <a:pPr>
              <a:spcBef>
                <a:spcPct val="0"/>
              </a:spcBef>
              <a:buFontTx/>
              <a:buNone/>
            </a:pPr>
            <a:r>
              <a:rPr lang="en-GB" altLang="en-US" sz="1500" b="1" dirty="0">
                <a:solidFill>
                  <a:srgbClr val="7030A0"/>
                </a:solidFill>
              </a:rPr>
              <a:t>Corruption &amp; Bribery</a:t>
            </a:r>
          </a:p>
        </p:txBody>
      </p:sp>
      <p:sp>
        <p:nvSpPr>
          <p:cNvPr id="15" name="TextBox 14"/>
          <p:cNvSpPr txBox="1"/>
          <p:nvPr/>
        </p:nvSpPr>
        <p:spPr>
          <a:xfrm>
            <a:off x="1535113" y="3414138"/>
            <a:ext cx="898525" cy="400050"/>
          </a:xfrm>
          <a:prstGeom prst="rect">
            <a:avLst/>
          </a:prstGeom>
          <a:noFill/>
        </p:spPr>
        <p:txBody>
          <a:bodyPr wrap="none">
            <a:spAutoFit/>
          </a:bodyPr>
          <a:lstStyle/>
          <a:p>
            <a:pPr>
              <a:defRPr/>
            </a:pPr>
            <a:r>
              <a:rPr lang="en-GB" sz="2000" b="1" dirty="0">
                <a:solidFill>
                  <a:schemeClr val="accent3">
                    <a:lumMod val="50000"/>
                  </a:schemeClr>
                </a:solidFill>
              </a:rPr>
              <a:t>Fraud</a:t>
            </a:r>
          </a:p>
        </p:txBody>
      </p:sp>
      <p:sp>
        <p:nvSpPr>
          <p:cNvPr id="25610" name="TextBox 15"/>
          <p:cNvSpPr txBox="1">
            <a:spLocks noChangeArrowheads="1"/>
          </p:cNvSpPr>
          <p:nvPr/>
        </p:nvSpPr>
        <p:spPr bwMode="auto">
          <a:xfrm>
            <a:off x="5189538" y="806450"/>
            <a:ext cx="12414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bg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bg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bg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bg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ea typeface="ＭＳ Ｐゴシック" panose="020B0600070205080204" pitchFamily="34" charset="-128"/>
              </a:defRPr>
            </a:lvl9pPr>
          </a:lstStyle>
          <a:p>
            <a:pPr>
              <a:spcBef>
                <a:spcPct val="0"/>
              </a:spcBef>
              <a:buFontTx/>
              <a:buNone/>
            </a:pPr>
            <a:r>
              <a:rPr lang="en-GB" altLang="en-US" sz="1800" b="1" dirty="0">
                <a:solidFill>
                  <a:srgbClr val="FF0000"/>
                </a:solidFill>
              </a:rPr>
              <a:t>Extortion</a:t>
            </a:r>
          </a:p>
        </p:txBody>
      </p:sp>
      <p:sp>
        <p:nvSpPr>
          <p:cNvPr id="25611" name="TextBox 16"/>
          <p:cNvSpPr txBox="1">
            <a:spLocks noChangeArrowheads="1"/>
          </p:cNvSpPr>
          <p:nvPr/>
        </p:nvSpPr>
        <p:spPr bwMode="auto">
          <a:xfrm>
            <a:off x="7438213" y="2910173"/>
            <a:ext cx="1679532"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bg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bg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bg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bg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ea typeface="ＭＳ Ｐゴシック" panose="020B0600070205080204" pitchFamily="34" charset="-128"/>
              </a:defRPr>
            </a:lvl9pPr>
          </a:lstStyle>
          <a:p>
            <a:pPr>
              <a:spcBef>
                <a:spcPct val="0"/>
              </a:spcBef>
              <a:buFontTx/>
              <a:buNone/>
            </a:pPr>
            <a:r>
              <a:rPr lang="en-GB" altLang="en-US" sz="1500" b="1" dirty="0">
                <a:solidFill>
                  <a:schemeClr val="tx1"/>
                </a:solidFill>
              </a:rPr>
              <a:t>Intellectual Property rights TV (IPTV)</a:t>
            </a:r>
          </a:p>
        </p:txBody>
      </p:sp>
      <p:sp>
        <p:nvSpPr>
          <p:cNvPr id="25612" name="TextBox 18"/>
          <p:cNvSpPr txBox="1">
            <a:spLocks noChangeArrowheads="1"/>
          </p:cNvSpPr>
          <p:nvPr/>
        </p:nvSpPr>
        <p:spPr bwMode="auto">
          <a:xfrm>
            <a:off x="6542088" y="4351338"/>
            <a:ext cx="20986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bg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bg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bg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bg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ea typeface="ＭＳ Ｐゴシック" panose="020B0600070205080204" pitchFamily="34" charset="-128"/>
              </a:defRPr>
            </a:lvl9pPr>
          </a:lstStyle>
          <a:p>
            <a:pPr>
              <a:spcBef>
                <a:spcPct val="0"/>
              </a:spcBef>
              <a:buFontTx/>
              <a:buNone/>
            </a:pPr>
            <a:r>
              <a:rPr lang="en-GB" altLang="en-US" sz="1800" b="1" dirty="0">
                <a:solidFill>
                  <a:srgbClr val="00B050"/>
                </a:solidFill>
              </a:rPr>
              <a:t>Modern slavery</a:t>
            </a:r>
          </a:p>
        </p:txBody>
      </p:sp>
      <p:sp>
        <p:nvSpPr>
          <p:cNvPr id="25613" name="TextBox 19"/>
          <p:cNvSpPr txBox="1">
            <a:spLocks noChangeArrowheads="1"/>
          </p:cNvSpPr>
          <p:nvPr/>
        </p:nvSpPr>
        <p:spPr bwMode="auto">
          <a:xfrm>
            <a:off x="5489575" y="257175"/>
            <a:ext cx="1677988"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bg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bg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bg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bg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ea typeface="ＭＳ Ｐゴシック" panose="020B0600070205080204" pitchFamily="34" charset="-128"/>
              </a:defRPr>
            </a:lvl9pPr>
          </a:lstStyle>
          <a:p>
            <a:pPr>
              <a:spcBef>
                <a:spcPct val="0"/>
              </a:spcBef>
              <a:buFontTx/>
              <a:buNone/>
            </a:pPr>
            <a:r>
              <a:rPr lang="en-GB" altLang="en-US" sz="1500" dirty="0">
                <a:solidFill>
                  <a:schemeClr val="tx1"/>
                </a:solidFill>
                <a:latin typeface="Britannic Bold" panose="020B0903060703020204" pitchFamily="34" charset="0"/>
              </a:rPr>
              <a:t>Cybercrime</a:t>
            </a:r>
          </a:p>
        </p:txBody>
      </p:sp>
      <p:sp>
        <p:nvSpPr>
          <p:cNvPr id="25614" name="TextBox 20"/>
          <p:cNvSpPr txBox="1">
            <a:spLocks noChangeArrowheads="1"/>
          </p:cNvSpPr>
          <p:nvPr/>
        </p:nvSpPr>
        <p:spPr bwMode="auto">
          <a:xfrm>
            <a:off x="131436" y="3472273"/>
            <a:ext cx="17589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bg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bg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bg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bg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ea typeface="ＭＳ Ｐゴシック" panose="020B0600070205080204" pitchFamily="34" charset="-128"/>
              </a:defRPr>
            </a:lvl9pPr>
          </a:lstStyle>
          <a:p>
            <a:pPr>
              <a:spcBef>
                <a:spcPct val="0"/>
              </a:spcBef>
              <a:buFontTx/>
              <a:buNone/>
            </a:pPr>
            <a:r>
              <a:rPr lang="en-GB" altLang="en-US" sz="1800" dirty="0">
                <a:solidFill>
                  <a:schemeClr val="tx1"/>
                </a:solidFill>
                <a:latin typeface="Arial Black" panose="020B0A04020102020204" pitchFamily="34" charset="0"/>
              </a:rPr>
              <a:t>Human Trafficking</a:t>
            </a:r>
          </a:p>
        </p:txBody>
      </p:sp>
      <p:sp>
        <p:nvSpPr>
          <p:cNvPr id="22" name="TextBox 21"/>
          <p:cNvSpPr txBox="1"/>
          <p:nvPr/>
        </p:nvSpPr>
        <p:spPr>
          <a:xfrm>
            <a:off x="121679" y="804802"/>
            <a:ext cx="2614612" cy="323850"/>
          </a:xfrm>
          <a:prstGeom prst="rect">
            <a:avLst/>
          </a:prstGeom>
          <a:noFill/>
        </p:spPr>
        <p:txBody>
          <a:bodyPr>
            <a:spAutoFit/>
          </a:bodyPr>
          <a:lstStyle/>
          <a:p>
            <a:pPr>
              <a:defRPr/>
            </a:pPr>
            <a:r>
              <a:rPr lang="en-GB" sz="1500" dirty="0">
                <a:solidFill>
                  <a:schemeClr val="tx1">
                    <a:lumMod val="60000"/>
                    <a:lumOff val="40000"/>
                  </a:schemeClr>
                </a:solidFill>
              </a:rPr>
              <a:t>High value vehicle theft</a:t>
            </a:r>
          </a:p>
        </p:txBody>
      </p:sp>
      <p:sp>
        <p:nvSpPr>
          <p:cNvPr id="25616" name="TextBox 22"/>
          <p:cNvSpPr txBox="1">
            <a:spLocks noChangeArrowheads="1"/>
          </p:cNvSpPr>
          <p:nvPr/>
        </p:nvSpPr>
        <p:spPr bwMode="auto">
          <a:xfrm>
            <a:off x="6575425" y="1522413"/>
            <a:ext cx="1803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bg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bg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bg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bg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ea typeface="ＭＳ Ｐゴシック" panose="020B0600070205080204" pitchFamily="34" charset="-128"/>
              </a:defRPr>
            </a:lvl9pPr>
          </a:lstStyle>
          <a:p>
            <a:pPr>
              <a:spcBef>
                <a:spcPct val="0"/>
              </a:spcBef>
              <a:buFontTx/>
              <a:buNone/>
            </a:pPr>
            <a:r>
              <a:rPr lang="en-GB" altLang="en-US" sz="1800" dirty="0">
                <a:solidFill>
                  <a:schemeClr val="tx1"/>
                </a:solidFill>
              </a:rPr>
              <a:t>Housebreaking</a:t>
            </a:r>
          </a:p>
        </p:txBody>
      </p:sp>
      <p:sp>
        <p:nvSpPr>
          <p:cNvPr id="25617" name="TextBox 63518"/>
          <p:cNvSpPr txBox="1">
            <a:spLocks noChangeArrowheads="1"/>
          </p:cNvSpPr>
          <p:nvPr/>
        </p:nvSpPr>
        <p:spPr bwMode="auto">
          <a:xfrm>
            <a:off x="6584950" y="2413294"/>
            <a:ext cx="2286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bg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bg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bg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bg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ea typeface="ＭＳ Ｐゴシック" panose="020B0600070205080204" pitchFamily="34" charset="-128"/>
              </a:defRPr>
            </a:lvl9pPr>
          </a:lstStyle>
          <a:p>
            <a:pPr>
              <a:spcBef>
                <a:spcPct val="0"/>
              </a:spcBef>
              <a:buFontTx/>
              <a:buNone/>
            </a:pPr>
            <a:r>
              <a:rPr lang="en-GB" altLang="en-US" sz="1800" dirty="0">
                <a:solidFill>
                  <a:schemeClr val="tx1"/>
                </a:solidFill>
              </a:rPr>
              <a:t>Environmental crime</a:t>
            </a:r>
          </a:p>
        </p:txBody>
      </p:sp>
      <p:sp>
        <p:nvSpPr>
          <p:cNvPr id="2" name="TextBox 1"/>
          <p:cNvSpPr txBox="1"/>
          <p:nvPr/>
        </p:nvSpPr>
        <p:spPr>
          <a:xfrm>
            <a:off x="6041047" y="2049756"/>
            <a:ext cx="1139825" cy="368300"/>
          </a:xfrm>
          <a:prstGeom prst="rect">
            <a:avLst/>
          </a:prstGeom>
          <a:noFill/>
        </p:spPr>
        <p:txBody>
          <a:bodyPr>
            <a:spAutoFit/>
          </a:bodyPr>
          <a:lstStyle/>
          <a:p>
            <a:pPr>
              <a:defRPr/>
            </a:pPr>
            <a:r>
              <a:rPr lang="en-GB" sz="1800" dirty="0">
                <a:solidFill>
                  <a:schemeClr val="tx1">
                    <a:lumMod val="60000"/>
                    <a:lumOff val="40000"/>
                  </a:schemeClr>
                </a:solidFill>
                <a:latin typeface="Arial Rounded MT Bold" panose="020F0704030504030204" pitchFamily="34" charset="0"/>
              </a:rPr>
              <a:t>Security</a:t>
            </a:r>
          </a:p>
        </p:txBody>
      </p:sp>
      <p:sp>
        <p:nvSpPr>
          <p:cNvPr id="25619" name="TextBox 2"/>
          <p:cNvSpPr txBox="1">
            <a:spLocks noChangeArrowheads="1"/>
          </p:cNvSpPr>
          <p:nvPr/>
        </p:nvSpPr>
        <p:spPr bwMode="auto">
          <a:xfrm>
            <a:off x="6584950" y="842247"/>
            <a:ext cx="21653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bg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bg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bg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bg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ea typeface="ＭＳ Ｐゴシック" panose="020B0600070205080204" pitchFamily="34" charset="-128"/>
              </a:defRPr>
            </a:lvl9pPr>
          </a:lstStyle>
          <a:p>
            <a:pPr>
              <a:spcBef>
                <a:spcPct val="0"/>
              </a:spcBef>
              <a:buFontTx/>
              <a:buNone/>
            </a:pPr>
            <a:r>
              <a:rPr lang="en-GB" altLang="en-US" sz="1800" dirty="0">
                <a:solidFill>
                  <a:srgbClr val="00B050"/>
                </a:solidFill>
                <a:latin typeface="Britannic Bold" panose="020B0903060703020204" pitchFamily="34" charset="0"/>
              </a:rPr>
              <a:t>Property / Land exploitation</a:t>
            </a:r>
          </a:p>
        </p:txBody>
      </p:sp>
      <p:sp>
        <p:nvSpPr>
          <p:cNvPr id="25620" name="TextBox 3"/>
          <p:cNvSpPr txBox="1">
            <a:spLocks noChangeArrowheads="1"/>
          </p:cNvSpPr>
          <p:nvPr/>
        </p:nvSpPr>
        <p:spPr bwMode="auto">
          <a:xfrm>
            <a:off x="4210843" y="5781676"/>
            <a:ext cx="17192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bg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bg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bg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bg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ea typeface="ＭＳ Ｐゴシック" panose="020B0600070205080204" pitchFamily="34" charset="-128"/>
              </a:defRPr>
            </a:lvl9pPr>
          </a:lstStyle>
          <a:p>
            <a:pPr>
              <a:spcBef>
                <a:spcPct val="0"/>
              </a:spcBef>
              <a:buFontTx/>
              <a:buNone/>
            </a:pPr>
            <a:r>
              <a:rPr lang="en-GB" altLang="en-US" b="1" dirty="0">
                <a:solidFill>
                  <a:srgbClr val="7030A0"/>
                </a:solidFill>
                <a:latin typeface="Agency FB" panose="020B0503020202020204" pitchFamily="34" charset="0"/>
              </a:rPr>
              <a:t>Prostitution</a:t>
            </a:r>
          </a:p>
        </p:txBody>
      </p:sp>
      <p:sp>
        <p:nvSpPr>
          <p:cNvPr id="25621" name="TextBox 2"/>
          <p:cNvSpPr txBox="1">
            <a:spLocks noChangeArrowheads="1"/>
          </p:cNvSpPr>
          <p:nvPr/>
        </p:nvSpPr>
        <p:spPr bwMode="auto">
          <a:xfrm>
            <a:off x="1052940" y="1188050"/>
            <a:ext cx="21701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bg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bg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bg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bg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ea typeface="ＭＳ Ｐゴシック" panose="020B0600070205080204" pitchFamily="34" charset="-128"/>
              </a:defRPr>
            </a:lvl9pPr>
          </a:lstStyle>
          <a:p>
            <a:pPr>
              <a:spcBef>
                <a:spcPct val="0"/>
              </a:spcBef>
              <a:buFontTx/>
              <a:buNone/>
            </a:pPr>
            <a:r>
              <a:rPr lang="en-GB" altLang="en-US" sz="1800" i="1" dirty="0">
                <a:solidFill>
                  <a:srgbClr val="0070C0"/>
                </a:solidFill>
                <a:latin typeface="Britannic Bold" panose="020B0903060703020204" pitchFamily="34" charset="0"/>
              </a:rPr>
              <a:t>Cash businesses</a:t>
            </a:r>
          </a:p>
        </p:txBody>
      </p:sp>
      <p:sp>
        <p:nvSpPr>
          <p:cNvPr id="5" name="TextBox 4"/>
          <p:cNvSpPr txBox="1"/>
          <p:nvPr/>
        </p:nvSpPr>
        <p:spPr>
          <a:xfrm>
            <a:off x="6412749" y="3182914"/>
            <a:ext cx="1016000" cy="646113"/>
          </a:xfrm>
          <a:prstGeom prst="rect">
            <a:avLst/>
          </a:prstGeom>
          <a:noFill/>
        </p:spPr>
        <p:txBody>
          <a:bodyPr>
            <a:spAutoFit/>
          </a:bodyPr>
          <a:lstStyle/>
          <a:p>
            <a:pPr>
              <a:defRPr/>
            </a:pPr>
            <a:r>
              <a:rPr lang="en-GB" sz="1800" dirty="0">
                <a:solidFill>
                  <a:schemeClr val="accent6">
                    <a:lumMod val="60000"/>
                    <a:lumOff val="40000"/>
                  </a:schemeClr>
                </a:solidFill>
                <a:latin typeface="Britannic Bold" panose="020B0903060703020204" pitchFamily="34" charset="0"/>
              </a:rPr>
              <a:t>Match fixing</a:t>
            </a:r>
          </a:p>
        </p:txBody>
      </p:sp>
      <p:sp>
        <p:nvSpPr>
          <p:cNvPr id="25624" name="TextBox 3"/>
          <p:cNvSpPr txBox="1">
            <a:spLocks noChangeArrowheads="1"/>
          </p:cNvSpPr>
          <p:nvPr/>
        </p:nvSpPr>
        <p:spPr bwMode="auto">
          <a:xfrm>
            <a:off x="5070475" y="5168901"/>
            <a:ext cx="12192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bg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bg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bg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bg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ea typeface="ＭＳ Ｐゴシック" panose="020B0600070205080204" pitchFamily="34" charset="-128"/>
              </a:defRPr>
            </a:lvl9pPr>
          </a:lstStyle>
          <a:p>
            <a:pPr>
              <a:spcBef>
                <a:spcPct val="0"/>
              </a:spcBef>
              <a:buFontTx/>
              <a:buNone/>
            </a:pPr>
            <a:r>
              <a:rPr lang="en-GB" altLang="en-US" sz="1800" dirty="0">
                <a:solidFill>
                  <a:srgbClr val="00B0F0"/>
                </a:solidFill>
                <a:latin typeface="Berlin Sans FB" panose="020E0602020502020306" pitchFamily="34" charset="0"/>
              </a:rPr>
              <a:t>Licensed businesses</a:t>
            </a:r>
          </a:p>
        </p:txBody>
      </p:sp>
      <p:sp>
        <p:nvSpPr>
          <p:cNvPr id="25625" name="TextBox 3"/>
          <p:cNvSpPr txBox="1">
            <a:spLocks noChangeArrowheads="1"/>
          </p:cNvSpPr>
          <p:nvPr/>
        </p:nvSpPr>
        <p:spPr bwMode="auto">
          <a:xfrm>
            <a:off x="1068859" y="4165600"/>
            <a:ext cx="20367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bg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bg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bg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bg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ea typeface="ＭＳ Ｐゴシック" panose="020B0600070205080204" pitchFamily="34" charset="-128"/>
              </a:defRPr>
            </a:lvl9pPr>
          </a:lstStyle>
          <a:p>
            <a:pPr>
              <a:spcBef>
                <a:spcPct val="0"/>
              </a:spcBef>
              <a:buFontTx/>
              <a:buNone/>
            </a:pPr>
            <a:r>
              <a:rPr lang="en-GB" altLang="en-US" sz="1800" dirty="0">
                <a:solidFill>
                  <a:srgbClr val="00B050"/>
                </a:solidFill>
              </a:rPr>
              <a:t>Tax Evasion</a:t>
            </a:r>
          </a:p>
        </p:txBody>
      </p:sp>
      <p:sp>
        <p:nvSpPr>
          <p:cNvPr id="25626" name="TextBox 6"/>
          <p:cNvSpPr txBox="1">
            <a:spLocks noChangeArrowheads="1"/>
          </p:cNvSpPr>
          <p:nvPr/>
        </p:nvSpPr>
        <p:spPr bwMode="auto">
          <a:xfrm>
            <a:off x="106363" y="1522413"/>
            <a:ext cx="22701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bg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bg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bg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bg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ea typeface="ＭＳ Ｐゴシック" panose="020B0600070205080204" pitchFamily="34" charset="-128"/>
              </a:defRPr>
            </a:lvl9pPr>
          </a:lstStyle>
          <a:p>
            <a:pPr>
              <a:spcBef>
                <a:spcPct val="0"/>
              </a:spcBef>
              <a:buFontTx/>
              <a:buNone/>
            </a:pPr>
            <a:r>
              <a:rPr lang="en-GB" altLang="en-US" sz="1800" b="1" i="1" dirty="0">
                <a:solidFill>
                  <a:srgbClr val="00B050"/>
                </a:solidFill>
                <a:latin typeface="Book Antiqua" panose="02040602050305030304" pitchFamily="18" charset="0"/>
              </a:rPr>
              <a:t>Protection money</a:t>
            </a:r>
          </a:p>
        </p:txBody>
      </p:sp>
      <p:sp>
        <p:nvSpPr>
          <p:cNvPr id="39" name="TextBox 13"/>
          <p:cNvSpPr txBox="1">
            <a:spLocks noChangeArrowheads="1"/>
          </p:cNvSpPr>
          <p:nvPr/>
        </p:nvSpPr>
        <p:spPr bwMode="auto">
          <a:xfrm>
            <a:off x="6360175" y="5733060"/>
            <a:ext cx="14478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bg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bg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bg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bg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ea typeface="ＭＳ Ｐゴシック" panose="020B0600070205080204" pitchFamily="34" charset="-128"/>
              </a:defRPr>
            </a:lvl9pPr>
          </a:lstStyle>
          <a:p>
            <a:pPr>
              <a:spcBef>
                <a:spcPct val="0"/>
              </a:spcBef>
              <a:buFontTx/>
              <a:buNone/>
              <a:defRPr/>
            </a:pPr>
            <a:r>
              <a:rPr lang="en-GB" altLang="en-US" sz="1500" b="1" i="1" dirty="0" smtClean="0">
                <a:solidFill>
                  <a:schemeClr val="accent5">
                    <a:lumMod val="50000"/>
                  </a:schemeClr>
                </a:solidFill>
              </a:rPr>
              <a:t>Bogus callers</a:t>
            </a:r>
          </a:p>
        </p:txBody>
      </p:sp>
      <p:sp>
        <p:nvSpPr>
          <p:cNvPr id="40" name="TextBox 15"/>
          <p:cNvSpPr txBox="1">
            <a:spLocks noChangeArrowheads="1"/>
          </p:cNvSpPr>
          <p:nvPr/>
        </p:nvSpPr>
        <p:spPr bwMode="auto">
          <a:xfrm>
            <a:off x="3170238" y="822325"/>
            <a:ext cx="12414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bg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bg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bg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bg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ea typeface="ＭＳ Ｐゴシック" panose="020B0600070205080204" pitchFamily="34" charset="-128"/>
              </a:defRPr>
            </a:lvl9pPr>
          </a:lstStyle>
          <a:p>
            <a:pPr>
              <a:spcBef>
                <a:spcPct val="0"/>
              </a:spcBef>
              <a:buFontTx/>
              <a:buNone/>
              <a:defRPr/>
            </a:pPr>
            <a:r>
              <a:rPr lang="en-GB" altLang="en-US" sz="1800" b="1" dirty="0" smtClean="0">
                <a:solidFill>
                  <a:schemeClr val="accent5">
                    <a:lumMod val="50000"/>
                  </a:schemeClr>
                </a:solidFill>
                <a:latin typeface="Berlin Sans FB" panose="020E0602020502020306" pitchFamily="34" charset="0"/>
              </a:rPr>
              <a:t>Waste Crime</a:t>
            </a:r>
          </a:p>
        </p:txBody>
      </p:sp>
      <p:sp>
        <p:nvSpPr>
          <p:cNvPr id="25629" name="TextBox 2"/>
          <p:cNvSpPr txBox="1">
            <a:spLocks noChangeArrowheads="1"/>
          </p:cNvSpPr>
          <p:nvPr/>
        </p:nvSpPr>
        <p:spPr bwMode="auto">
          <a:xfrm>
            <a:off x="197644" y="5534026"/>
            <a:ext cx="21653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bg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bg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bg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bg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ea typeface="ＭＳ Ｐゴシック" panose="020B0600070205080204" pitchFamily="34" charset="-128"/>
              </a:defRPr>
            </a:lvl9pPr>
          </a:lstStyle>
          <a:p>
            <a:pPr>
              <a:spcBef>
                <a:spcPct val="0"/>
              </a:spcBef>
              <a:buFontTx/>
              <a:buNone/>
            </a:pPr>
            <a:r>
              <a:rPr lang="en-GB" altLang="en-US" sz="1800" i="1" dirty="0">
                <a:solidFill>
                  <a:srgbClr val="00B050"/>
                </a:solidFill>
                <a:latin typeface="Britannic Bold" panose="020B0903060703020204" pitchFamily="34" charset="0"/>
              </a:rPr>
              <a:t>Bank Mandate frauds</a:t>
            </a:r>
          </a:p>
        </p:txBody>
      </p:sp>
      <p:sp>
        <p:nvSpPr>
          <p:cNvPr id="25630" name="TextBox 3"/>
          <p:cNvSpPr txBox="1">
            <a:spLocks noChangeArrowheads="1"/>
          </p:cNvSpPr>
          <p:nvPr/>
        </p:nvSpPr>
        <p:spPr bwMode="auto">
          <a:xfrm>
            <a:off x="883118" y="233363"/>
            <a:ext cx="201453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bg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bg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bg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bg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ea typeface="ＭＳ Ｐゴシック" panose="020B0600070205080204" pitchFamily="34" charset="-128"/>
              </a:defRPr>
            </a:lvl9pPr>
          </a:lstStyle>
          <a:p>
            <a:pPr>
              <a:spcBef>
                <a:spcPct val="0"/>
              </a:spcBef>
              <a:buFontTx/>
              <a:buNone/>
            </a:pPr>
            <a:r>
              <a:rPr lang="en-GB" altLang="en-US" sz="1800" dirty="0">
                <a:solidFill>
                  <a:srgbClr val="FF0000"/>
                </a:solidFill>
                <a:latin typeface="Bodoni MT Black" panose="02070A03080606020203" pitchFamily="18" charset="0"/>
              </a:rPr>
              <a:t>Child Sexual Exploitation</a:t>
            </a:r>
          </a:p>
        </p:txBody>
      </p:sp>
      <p:sp>
        <p:nvSpPr>
          <p:cNvPr id="31" name="TextBox 30"/>
          <p:cNvSpPr txBox="1"/>
          <p:nvPr/>
        </p:nvSpPr>
        <p:spPr>
          <a:xfrm>
            <a:off x="1029626" y="1921763"/>
            <a:ext cx="1682750" cy="646331"/>
          </a:xfrm>
          <a:prstGeom prst="rect">
            <a:avLst/>
          </a:prstGeom>
          <a:noFill/>
        </p:spPr>
        <p:txBody>
          <a:bodyPr wrap="square">
            <a:spAutoFit/>
          </a:bodyPr>
          <a:lstStyle/>
          <a:p>
            <a:pPr>
              <a:defRPr/>
            </a:pPr>
            <a:r>
              <a:rPr lang="en-GB" sz="1800" dirty="0">
                <a:solidFill>
                  <a:schemeClr val="bg2">
                    <a:lumMod val="75000"/>
                  </a:schemeClr>
                </a:solidFill>
                <a:latin typeface="Arial Rounded MT Bold" panose="020F0704030504030204" pitchFamily="34" charset="0"/>
              </a:rPr>
              <a:t>County </a:t>
            </a:r>
            <a:r>
              <a:rPr lang="en-GB" sz="1800" dirty="0" smtClean="0">
                <a:solidFill>
                  <a:schemeClr val="bg2">
                    <a:lumMod val="75000"/>
                  </a:schemeClr>
                </a:solidFill>
                <a:latin typeface="Arial Rounded MT Bold" panose="020F0704030504030204" pitchFamily="34" charset="0"/>
              </a:rPr>
              <a:t>Lines &amp; cuckooing</a:t>
            </a:r>
            <a:endParaRPr lang="en-GB" sz="1800" dirty="0">
              <a:solidFill>
                <a:schemeClr val="bg2">
                  <a:lumMod val="75000"/>
                </a:schemeClr>
              </a:solidFill>
              <a:latin typeface="Arial Rounded MT Bold" panose="020F0704030504030204" pitchFamily="34" charset="0"/>
            </a:endParaRPr>
          </a:p>
        </p:txBody>
      </p:sp>
      <p:sp>
        <p:nvSpPr>
          <p:cNvPr id="25632" name="TextBox 2"/>
          <p:cNvSpPr txBox="1">
            <a:spLocks noChangeArrowheads="1"/>
          </p:cNvSpPr>
          <p:nvPr/>
        </p:nvSpPr>
        <p:spPr bwMode="auto">
          <a:xfrm>
            <a:off x="3335338" y="4938713"/>
            <a:ext cx="12763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bg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bg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bg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bg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ea typeface="ＭＳ Ｐゴシック" panose="020B0600070205080204" pitchFamily="34" charset="-128"/>
              </a:defRPr>
            </a:lvl9pPr>
          </a:lstStyle>
          <a:p>
            <a:pPr>
              <a:spcBef>
                <a:spcPct val="0"/>
              </a:spcBef>
              <a:buFontTx/>
              <a:buNone/>
            </a:pPr>
            <a:r>
              <a:rPr lang="en-GB" altLang="en-US" dirty="0">
                <a:solidFill>
                  <a:srgbClr val="FF0000"/>
                </a:solidFill>
                <a:latin typeface="Agency FB" panose="020B0503020202020204" pitchFamily="34" charset="0"/>
              </a:rPr>
              <a:t>Cannabis </a:t>
            </a:r>
            <a:r>
              <a:rPr lang="en-GB" altLang="en-US" dirty="0" err="1">
                <a:solidFill>
                  <a:srgbClr val="FF0000"/>
                </a:solidFill>
                <a:latin typeface="Agency FB" panose="020B0503020202020204" pitchFamily="34" charset="0"/>
              </a:rPr>
              <a:t>cutivations</a:t>
            </a:r>
            <a:endParaRPr lang="en-GB" altLang="en-US" dirty="0">
              <a:solidFill>
                <a:srgbClr val="FF0000"/>
              </a:solidFill>
              <a:latin typeface="Agency FB" panose="020B0503020202020204" pitchFamily="34" charset="0"/>
            </a:endParaRPr>
          </a:p>
        </p:txBody>
      </p:sp>
      <p:sp>
        <p:nvSpPr>
          <p:cNvPr id="25633" name="TextBox 15"/>
          <p:cNvSpPr txBox="1">
            <a:spLocks noChangeArrowheads="1"/>
          </p:cNvSpPr>
          <p:nvPr/>
        </p:nvSpPr>
        <p:spPr bwMode="auto">
          <a:xfrm>
            <a:off x="936625" y="5076226"/>
            <a:ext cx="19240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bg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bg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bg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bg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ea typeface="ＭＳ Ｐゴシック" panose="020B0600070205080204" pitchFamily="34" charset="-128"/>
              </a:defRPr>
            </a:lvl9pPr>
          </a:lstStyle>
          <a:p>
            <a:pPr>
              <a:spcBef>
                <a:spcPct val="0"/>
              </a:spcBef>
              <a:buFontTx/>
              <a:buNone/>
            </a:pPr>
            <a:r>
              <a:rPr lang="en-GB" altLang="en-US" sz="1800" b="1" dirty="0">
                <a:solidFill>
                  <a:srgbClr val="FF0000"/>
                </a:solidFill>
              </a:rPr>
              <a:t>Puppy farming</a:t>
            </a:r>
          </a:p>
        </p:txBody>
      </p:sp>
      <p:sp>
        <p:nvSpPr>
          <p:cNvPr id="3" name="TextBox 2"/>
          <p:cNvSpPr txBox="1"/>
          <p:nvPr/>
        </p:nvSpPr>
        <p:spPr>
          <a:xfrm>
            <a:off x="6920749" y="3922533"/>
            <a:ext cx="2178802" cy="461665"/>
          </a:xfrm>
          <a:prstGeom prst="rect">
            <a:avLst/>
          </a:prstGeom>
          <a:noFill/>
        </p:spPr>
        <p:txBody>
          <a:bodyPr wrap="none" rtlCol="0">
            <a:spAutoFit/>
          </a:bodyPr>
          <a:lstStyle/>
          <a:p>
            <a:r>
              <a:rPr lang="en-GB" dirty="0" smtClean="0">
                <a:solidFill>
                  <a:schemeClr val="tx1">
                    <a:lumMod val="60000"/>
                    <a:lumOff val="40000"/>
                  </a:schemeClr>
                </a:solidFill>
                <a:latin typeface="Bauhaus 93" panose="04030905020B02020C02" pitchFamily="82" charset="0"/>
              </a:rPr>
              <a:t>Organ farming</a:t>
            </a:r>
            <a:endParaRPr lang="en-GB" dirty="0">
              <a:solidFill>
                <a:schemeClr val="tx1">
                  <a:lumMod val="60000"/>
                  <a:lumOff val="40000"/>
                </a:schemeClr>
              </a:solidFill>
              <a:latin typeface="Bauhaus 93" panose="04030905020B02020C02" pitchFamily="82" charset="0"/>
            </a:endParaRP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21651" t="15350" r="21651" b="16400"/>
          <a:stretch/>
        </p:blipFill>
        <p:spPr>
          <a:xfrm>
            <a:off x="3124222" y="1401763"/>
            <a:ext cx="2959078" cy="3357562"/>
          </a:xfrm>
          <a:prstGeom prst="rect">
            <a:avLst/>
          </a:prstGeom>
        </p:spPr>
      </p:pic>
      <p:sp>
        <p:nvSpPr>
          <p:cNvPr id="36" name="TextBox 2"/>
          <p:cNvSpPr txBox="1">
            <a:spLocks noChangeArrowheads="1"/>
          </p:cNvSpPr>
          <p:nvPr/>
        </p:nvSpPr>
        <p:spPr bwMode="auto">
          <a:xfrm>
            <a:off x="4051311" y="1607401"/>
            <a:ext cx="11049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bg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bg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bg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bg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ea typeface="ＭＳ Ｐゴシック" panose="020B0600070205080204" pitchFamily="34" charset="-128"/>
              </a:defRPr>
            </a:lvl9pPr>
          </a:lstStyle>
          <a:p>
            <a:pPr algn="ctr">
              <a:spcBef>
                <a:spcPct val="0"/>
              </a:spcBef>
              <a:buFontTx/>
              <a:buNone/>
            </a:pPr>
            <a:r>
              <a:rPr lang="en-GB" altLang="en-US" sz="1800" b="1" dirty="0">
                <a:solidFill>
                  <a:srgbClr val="FF0000"/>
                </a:solidFill>
              </a:rPr>
              <a:t>SOC income streams</a:t>
            </a:r>
          </a:p>
        </p:txBody>
      </p:sp>
      <p:sp>
        <p:nvSpPr>
          <p:cNvPr id="37" name="TextBox 3"/>
          <p:cNvSpPr txBox="1">
            <a:spLocks noChangeArrowheads="1"/>
          </p:cNvSpPr>
          <p:nvPr/>
        </p:nvSpPr>
        <p:spPr bwMode="auto">
          <a:xfrm>
            <a:off x="5489575" y="6208020"/>
            <a:ext cx="382000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bg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bg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bg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bg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ea typeface="ＭＳ Ｐゴシック" panose="020B0600070205080204" pitchFamily="34" charset="-128"/>
              </a:defRPr>
            </a:lvl9pPr>
          </a:lstStyle>
          <a:p>
            <a:pPr>
              <a:spcBef>
                <a:spcPct val="0"/>
              </a:spcBef>
              <a:buFontTx/>
              <a:buNone/>
            </a:pPr>
            <a:r>
              <a:rPr lang="en-GB" altLang="en-US" b="1" dirty="0" smtClean="0">
                <a:solidFill>
                  <a:srgbClr val="C00000"/>
                </a:solidFill>
                <a:latin typeface="Baskerville Old Face" panose="02020602080505020303" pitchFamily="18" charset="0"/>
              </a:rPr>
              <a:t>Semi legitimate businesses….</a:t>
            </a:r>
            <a:endParaRPr lang="en-GB" altLang="en-US" b="1" dirty="0">
              <a:solidFill>
                <a:srgbClr val="C00000"/>
              </a:solidFill>
              <a:latin typeface="Baskerville Old Face" panose="02020602080505020303" pitchFamily="18" charset="0"/>
            </a:endParaRPr>
          </a:p>
        </p:txBody>
      </p:sp>
      <p:sp>
        <p:nvSpPr>
          <p:cNvPr id="7" name="Footer Placeholder 6"/>
          <p:cNvSpPr>
            <a:spLocks noGrp="1"/>
          </p:cNvSpPr>
          <p:nvPr>
            <p:ph type="ftr" sz="quarter" idx="11"/>
          </p:nvPr>
        </p:nvSpPr>
        <p:spPr/>
        <p:txBody>
          <a:bodyPr/>
          <a:lstStyle/>
          <a:p>
            <a:r>
              <a:rPr lang="en-US" smtClean="0"/>
              <a:t>
OFFICIAL</a:t>
            </a:r>
            <a:endParaRPr lang="en-US" dirty="0"/>
          </a:p>
        </p:txBody>
      </p:sp>
      <p:pic>
        <p:nvPicPr>
          <p:cNvPr id="38" name="Picture 37"/>
          <p:cNvPicPr>
            <a:picLocks noChangeAspect="1"/>
          </p:cNvPicPr>
          <p:nvPr/>
        </p:nvPicPr>
        <p:blipFill rotWithShape="1">
          <a:blip r:embed="rId4" cstate="print">
            <a:extLst>
              <a:ext uri="{28A0092B-C50C-407E-A947-70E740481C1C}">
                <a14:useLocalDpi xmlns:a14="http://schemas.microsoft.com/office/drawing/2010/main" val="0"/>
              </a:ext>
            </a:extLst>
          </a:blip>
          <a:srcRect t="16667" b="15667"/>
          <a:stretch/>
        </p:blipFill>
        <p:spPr>
          <a:xfrm>
            <a:off x="7807975" y="233363"/>
            <a:ext cx="1010837" cy="684000"/>
          </a:xfrm>
          <a:prstGeom prst="rect">
            <a:avLst/>
          </a:prstGeom>
        </p:spPr>
      </p:pic>
    </p:spTree>
    <p:extLst>
      <p:ext uri="{BB962C8B-B14F-4D97-AF65-F5344CB8AC3E}">
        <p14:creationId xmlns:p14="http://schemas.microsoft.com/office/powerpoint/2010/main" val="15112224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850" y="405027"/>
            <a:ext cx="7886700" cy="1325563"/>
          </a:xfrm>
        </p:spPr>
        <p:txBody>
          <a:bodyPr>
            <a:normAutofit/>
          </a:bodyPr>
          <a:lstStyle/>
          <a:p>
            <a:pPr algn="ctr"/>
            <a:r>
              <a:rPr lang="en-GB" sz="3200" b="1" dirty="0" smtClean="0">
                <a:solidFill>
                  <a:srgbClr val="003B77"/>
                </a:solidFill>
                <a:latin typeface="Calibri" panose="020F0502020204030204" pitchFamily="34" charset="0"/>
                <a:cs typeface="Calibri" panose="020F0502020204030204" pitchFamily="34" charset="0"/>
              </a:rPr>
              <a:t>A Councillor’s potential exposure to SOC</a:t>
            </a:r>
            <a:endParaRPr lang="en-GB" sz="3200" dirty="0">
              <a:latin typeface="Calibri" panose="020F0502020204030204" pitchFamily="34" charset="0"/>
              <a:cs typeface="Calibri" panose="020F0502020204030204" pitchFamily="34" charset="0"/>
            </a:endParaRPr>
          </a:p>
        </p:txBody>
      </p:sp>
      <p:sp>
        <p:nvSpPr>
          <p:cNvPr id="3" name="Text Placeholder 2"/>
          <p:cNvSpPr>
            <a:spLocks noGrp="1"/>
          </p:cNvSpPr>
          <p:nvPr>
            <p:ph idx="1"/>
          </p:nvPr>
        </p:nvSpPr>
        <p:spPr/>
        <p:txBody>
          <a:bodyPr>
            <a:normAutofit/>
          </a:bodyPr>
          <a:lstStyle/>
          <a:p>
            <a:pPr marL="0" indent="0">
              <a:buNone/>
              <a:defRPr/>
            </a:pPr>
            <a:r>
              <a:rPr lang="en-GB" altLang="en-US" sz="2400" dirty="0">
                <a:solidFill>
                  <a:srgbClr val="003B77"/>
                </a:solidFill>
                <a:cs typeface="Calibri" panose="020F0502020204030204" pitchFamily="34" charset="0"/>
              </a:rPr>
              <a:t>The threat and risk of SOC can come </a:t>
            </a:r>
            <a:r>
              <a:rPr lang="en-GB" altLang="en-US" sz="2400" dirty="0" smtClean="0">
                <a:solidFill>
                  <a:srgbClr val="003B77"/>
                </a:solidFill>
                <a:cs typeface="Calibri" panose="020F0502020204030204" pitchFamily="34" charset="0"/>
              </a:rPr>
              <a:t>from:</a:t>
            </a:r>
          </a:p>
          <a:p>
            <a:pPr>
              <a:defRPr/>
            </a:pPr>
            <a:endParaRPr lang="en-GB" altLang="en-US" sz="2400" dirty="0">
              <a:solidFill>
                <a:srgbClr val="003B77"/>
              </a:solidFill>
              <a:cs typeface="Calibri" panose="020F0502020204030204" pitchFamily="34" charset="0"/>
            </a:endParaRPr>
          </a:p>
          <a:p>
            <a:pPr lvl="1">
              <a:defRPr/>
            </a:pPr>
            <a:r>
              <a:rPr lang="en-GB" altLang="en-US" dirty="0" smtClean="0">
                <a:solidFill>
                  <a:srgbClr val="003B77"/>
                </a:solidFill>
                <a:cs typeface="Arial" panose="020B0604020202020204" pitchFamily="34" charset="0"/>
              </a:rPr>
              <a:t>External </a:t>
            </a:r>
            <a:r>
              <a:rPr lang="en-GB" altLang="en-US" dirty="0">
                <a:solidFill>
                  <a:srgbClr val="003B77"/>
                </a:solidFill>
                <a:cs typeface="Arial" panose="020B0604020202020204" pitchFamily="34" charset="0"/>
              </a:rPr>
              <a:t>individuals or </a:t>
            </a:r>
            <a:r>
              <a:rPr lang="en-GB" altLang="en-US" dirty="0" smtClean="0">
                <a:solidFill>
                  <a:srgbClr val="003B77"/>
                </a:solidFill>
                <a:cs typeface="Arial" panose="020B0604020202020204" pitchFamily="34" charset="0"/>
              </a:rPr>
              <a:t>organisations, or</a:t>
            </a:r>
          </a:p>
          <a:p>
            <a:pPr>
              <a:defRPr/>
            </a:pPr>
            <a:endParaRPr lang="en-GB" altLang="en-US" sz="2400" dirty="0">
              <a:solidFill>
                <a:srgbClr val="003B77"/>
              </a:solidFill>
              <a:cs typeface="Arial" panose="020B0604020202020204" pitchFamily="34" charset="0"/>
            </a:endParaRPr>
          </a:p>
          <a:p>
            <a:pPr lvl="1">
              <a:defRPr/>
            </a:pPr>
            <a:r>
              <a:rPr lang="en-GB" altLang="en-US" dirty="0" smtClean="0">
                <a:solidFill>
                  <a:srgbClr val="003B77"/>
                </a:solidFill>
                <a:cs typeface="Arial" panose="020B0604020202020204" pitchFamily="34" charset="0"/>
              </a:rPr>
              <a:t>Within </a:t>
            </a:r>
            <a:r>
              <a:rPr lang="en-GB" altLang="en-US" dirty="0">
                <a:solidFill>
                  <a:srgbClr val="003B77"/>
                </a:solidFill>
                <a:cs typeface="Arial" panose="020B0604020202020204" pitchFamily="34" charset="0"/>
              </a:rPr>
              <a:t>the organisation (corrupt or corruptible staff</a:t>
            </a:r>
            <a:r>
              <a:rPr lang="en-GB" altLang="en-US" dirty="0" smtClean="0">
                <a:solidFill>
                  <a:srgbClr val="003B77"/>
                </a:solidFill>
                <a:cs typeface="Arial" panose="020B0604020202020204" pitchFamily="34" charset="0"/>
              </a:rPr>
              <a:t>)</a:t>
            </a:r>
          </a:p>
          <a:p>
            <a:pPr marL="0" indent="0">
              <a:buNone/>
              <a:defRPr/>
            </a:pPr>
            <a:endParaRPr lang="en-GB" sz="2400" dirty="0">
              <a:solidFill>
                <a:srgbClr val="003B77"/>
              </a:solidFill>
              <a:cs typeface="Arial" panose="020B0604020202020204" pitchFamily="34" charset="0"/>
            </a:endParaRPr>
          </a:p>
          <a:p>
            <a:pPr marL="0" indent="0">
              <a:buNone/>
              <a:defRPr/>
            </a:pPr>
            <a:r>
              <a:rPr lang="en-GB" sz="2400" dirty="0" smtClean="0">
                <a:solidFill>
                  <a:srgbClr val="003B77"/>
                </a:solidFill>
                <a:cs typeface="Arial" panose="020B0604020202020204" pitchFamily="34" charset="0"/>
              </a:rPr>
              <a:t>It is i</a:t>
            </a:r>
            <a:r>
              <a:rPr lang="en-GB" sz="2400" dirty="0" smtClean="0">
                <a:solidFill>
                  <a:srgbClr val="003B77"/>
                </a:solidFill>
                <a:cs typeface="Calibri" panose="020F0502020204030204" pitchFamily="34" charset="0"/>
              </a:rPr>
              <a:t>mportant </a:t>
            </a:r>
            <a:r>
              <a:rPr lang="en-GB" sz="2400" dirty="0">
                <a:solidFill>
                  <a:srgbClr val="003B77"/>
                </a:solidFill>
                <a:cs typeface="Calibri" panose="020F0502020204030204" pitchFamily="34" charset="0"/>
              </a:rPr>
              <a:t>to </a:t>
            </a:r>
            <a:r>
              <a:rPr lang="en-GB" sz="2400" dirty="0" smtClean="0">
                <a:solidFill>
                  <a:srgbClr val="003B77"/>
                </a:solidFill>
                <a:cs typeface="Calibri" panose="020F0502020204030204" pitchFamily="34" charset="0"/>
              </a:rPr>
              <a:t>understand </a:t>
            </a:r>
            <a:r>
              <a:rPr lang="en-GB" sz="2400" u="sng" dirty="0" smtClean="0">
                <a:solidFill>
                  <a:srgbClr val="003B77"/>
                </a:solidFill>
                <a:cs typeface="Calibri" panose="020F0502020204030204" pitchFamily="34" charset="0"/>
              </a:rPr>
              <a:t>your</a:t>
            </a:r>
            <a:r>
              <a:rPr lang="en-GB" sz="2400" dirty="0" smtClean="0">
                <a:solidFill>
                  <a:srgbClr val="003B77"/>
                </a:solidFill>
                <a:cs typeface="Calibri" panose="020F0502020204030204" pitchFamily="34" charset="0"/>
              </a:rPr>
              <a:t> </a:t>
            </a:r>
            <a:r>
              <a:rPr lang="en-GB" sz="2400" dirty="0">
                <a:solidFill>
                  <a:srgbClr val="003B77"/>
                </a:solidFill>
                <a:cs typeface="Calibri" panose="020F0502020204030204" pitchFamily="34" charset="0"/>
              </a:rPr>
              <a:t>potential exposure to serious organised crime </a:t>
            </a:r>
            <a:r>
              <a:rPr lang="en-GB" sz="2400" dirty="0" smtClean="0">
                <a:solidFill>
                  <a:srgbClr val="003B77"/>
                </a:solidFill>
                <a:cs typeface="Calibri" panose="020F0502020204030204" pitchFamily="34" charset="0"/>
              </a:rPr>
              <a:t>risks and how to defend yourself as a councillor</a:t>
            </a:r>
            <a:endParaRPr lang="en-GB" sz="2400" dirty="0">
              <a:solidFill>
                <a:srgbClr val="003B77"/>
              </a:solidFill>
              <a:cs typeface="Calibri" panose="020F0502020204030204" pitchFamily="34" charset="0"/>
            </a:endParaRPr>
          </a:p>
          <a:p>
            <a:endParaRPr lang="en-GB" dirty="0"/>
          </a:p>
        </p:txBody>
      </p:sp>
      <p:sp>
        <p:nvSpPr>
          <p:cNvPr id="7" name="Footer Placeholder 6"/>
          <p:cNvSpPr>
            <a:spLocks noGrp="1"/>
          </p:cNvSpPr>
          <p:nvPr>
            <p:ph type="ftr" sz="quarter" idx="11"/>
          </p:nvPr>
        </p:nvSpPr>
        <p:spPr/>
        <p:txBody>
          <a:bodyPr/>
          <a:lstStyle/>
          <a:p>
            <a:r>
              <a:rPr lang="en-US" smtClean="0"/>
              <a:t>
OFFICIAL</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7</a:t>
            </a:fld>
            <a:endParaRPr lang="en-US" dirty="0"/>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t="16667" b="15667"/>
          <a:stretch/>
        </p:blipFill>
        <p:spPr>
          <a:xfrm>
            <a:off x="7833148" y="343907"/>
            <a:ext cx="1010837" cy="684000"/>
          </a:xfrm>
          <a:prstGeom prst="rect">
            <a:avLst/>
          </a:prstGeom>
        </p:spPr>
      </p:pic>
    </p:spTree>
    <p:extLst>
      <p:ext uri="{BB962C8B-B14F-4D97-AF65-F5344CB8AC3E}">
        <p14:creationId xmlns:p14="http://schemas.microsoft.com/office/powerpoint/2010/main" val="30163907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3426821" y="1904878"/>
            <a:ext cx="2931319" cy="2807494"/>
          </a:xfrm>
          <a:prstGeom prst="ellipse">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a:p>
        </p:txBody>
      </p:sp>
      <p:sp>
        <p:nvSpPr>
          <p:cNvPr id="27654" name="TextBox 4"/>
          <p:cNvSpPr txBox="1">
            <a:spLocks noChangeArrowheads="1"/>
          </p:cNvSpPr>
          <p:nvPr/>
        </p:nvSpPr>
        <p:spPr bwMode="auto">
          <a:xfrm>
            <a:off x="4132660" y="2906316"/>
            <a:ext cx="1404938"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bg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bg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bg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bg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ea typeface="ＭＳ Ｐゴシック" panose="020B0600070205080204" pitchFamily="34" charset="-128"/>
              </a:defRPr>
            </a:lvl9pPr>
          </a:lstStyle>
          <a:p>
            <a:pPr>
              <a:spcBef>
                <a:spcPct val="0"/>
              </a:spcBef>
              <a:buFontTx/>
              <a:buNone/>
            </a:pPr>
            <a:r>
              <a:rPr lang="en-GB" altLang="en-US" sz="1400" b="1" i="1" dirty="0">
                <a:solidFill>
                  <a:schemeClr val="tx2"/>
                </a:solidFill>
              </a:rPr>
              <a:t>PUBLIC</a:t>
            </a:r>
            <a:r>
              <a:rPr lang="en-GB" altLang="en-US" sz="2400" b="1" i="1" dirty="0">
                <a:solidFill>
                  <a:schemeClr val="tx2"/>
                </a:solidFill>
              </a:rPr>
              <a:t> </a:t>
            </a:r>
            <a:r>
              <a:rPr lang="en-GB" altLang="en-US" sz="1400" b="1" i="1" dirty="0" smtClean="0">
                <a:solidFill>
                  <a:schemeClr val="tx2"/>
                </a:solidFill>
              </a:rPr>
              <a:t>SECTOR</a:t>
            </a:r>
            <a:endParaRPr lang="en-GB" altLang="en-US" sz="2400" b="1" i="1" dirty="0">
              <a:solidFill>
                <a:schemeClr val="tx2"/>
              </a:solidFill>
            </a:endParaRPr>
          </a:p>
        </p:txBody>
      </p:sp>
      <p:grpSp>
        <p:nvGrpSpPr>
          <p:cNvPr id="8" name="Group 7"/>
          <p:cNvGrpSpPr>
            <a:grpSpLocks/>
          </p:cNvGrpSpPr>
          <p:nvPr/>
        </p:nvGrpSpPr>
        <p:grpSpPr bwMode="auto">
          <a:xfrm>
            <a:off x="1980010" y="1413274"/>
            <a:ext cx="1541859" cy="1183481"/>
            <a:chOff x="1012809" y="1084481"/>
            <a:chExt cx="2055877" cy="1577218"/>
          </a:xfrm>
          <a:solidFill>
            <a:schemeClr val="accent1">
              <a:lumMod val="75000"/>
            </a:schemeClr>
          </a:solidFill>
        </p:grpSpPr>
        <p:grpSp>
          <p:nvGrpSpPr>
            <p:cNvPr id="9" name="Group 7"/>
            <p:cNvGrpSpPr>
              <a:grpSpLocks/>
            </p:cNvGrpSpPr>
            <p:nvPr/>
          </p:nvGrpSpPr>
          <p:grpSpPr bwMode="auto">
            <a:xfrm>
              <a:off x="1012809" y="1084481"/>
              <a:ext cx="1520873" cy="1432824"/>
              <a:chOff x="1062706" y="1913921"/>
              <a:chExt cx="1223839" cy="1224000"/>
            </a:xfrm>
            <a:grpFill/>
          </p:grpSpPr>
          <p:sp>
            <p:nvSpPr>
              <p:cNvPr id="11" name="Oval 10"/>
              <p:cNvSpPr/>
              <p:nvPr/>
            </p:nvSpPr>
            <p:spPr>
              <a:xfrm>
                <a:off x="1062706" y="1913921"/>
                <a:ext cx="1223839" cy="1224000"/>
              </a:xfrm>
              <a:prstGeom prst="ellipse">
                <a:avLst/>
              </a:prstGeom>
              <a:grp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a:p>
            </p:txBody>
          </p:sp>
          <p:sp>
            <p:nvSpPr>
              <p:cNvPr id="12" name="TextBox 6"/>
              <p:cNvSpPr txBox="1">
                <a:spLocks noChangeArrowheads="1"/>
              </p:cNvSpPr>
              <p:nvPr/>
            </p:nvSpPr>
            <p:spPr bwMode="auto">
              <a:xfrm>
                <a:off x="1135125" y="2276214"/>
                <a:ext cx="978014" cy="525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bg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bg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bg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bg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ea typeface="ＭＳ Ｐゴシック" panose="020B0600070205080204" pitchFamily="34" charset="-128"/>
                  </a:defRPr>
                </a:lvl9pPr>
              </a:lstStyle>
              <a:p>
                <a:pPr algn="ctr">
                  <a:spcBef>
                    <a:spcPct val="0"/>
                  </a:spcBef>
                  <a:buFontTx/>
                  <a:buNone/>
                  <a:defRPr/>
                </a:pPr>
                <a:r>
                  <a:rPr lang="en-GB" altLang="en-US" sz="2400" b="1" dirty="0">
                    <a:solidFill>
                      <a:srgbClr val="FFC000"/>
                    </a:solidFill>
                  </a:rPr>
                  <a:t>SOC</a:t>
                </a:r>
              </a:p>
            </p:txBody>
          </p:sp>
        </p:grpSp>
        <p:sp>
          <p:nvSpPr>
            <p:cNvPr id="10" name="Down Arrow 9"/>
            <p:cNvSpPr/>
            <p:nvPr/>
          </p:nvSpPr>
          <p:spPr>
            <a:xfrm rot="18597285">
              <a:off x="2598845" y="2191858"/>
              <a:ext cx="288786" cy="650896"/>
            </a:xfrm>
            <a:prstGeom prst="downArrow">
              <a:avLst/>
            </a:prstGeom>
            <a:grp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a:p>
          </p:txBody>
        </p:sp>
      </p:grpSp>
      <p:grpSp>
        <p:nvGrpSpPr>
          <p:cNvPr id="13" name="Group 12"/>
          <p:cNvGrpSpPr>
            <a:grpSpLocks/>
          </p:cNvGrpSpPr>
          <p:nvPr/>
        </p:nvGrpSpPr>
        <p:grpSpPr bwMode="auto">
          <a:xfrm>
            <a:off x="1951435" y="3973116"/>
            <a:ext cx="1689496" cy="1066800"/>
            <a:chOff x="925835" y="4499864"/>
            <a:chExt cx="2251636" cy="1422994"/>
          </a:xfrm>
          <a:solidFill>
            <a:schemeClr val="accent1"/>
          </a:solidFill>
        </p:grpSpPr>
        <p:grpSp>
          <p:nvGrpSpPr>
            <p:cNvPr id="14" name="Group 9"/>
            <p:cNvGrpSpPr>
              <a:grpSpLocks/>
            </p:cNvGrpSpPr>
            <p:nvPr/>
          </p:nvGrpSpPr>
          <p:grpSpPr bwMode="auto">
            <a:xfrm>
              <a:off x="925835" y="4517333"/>
              <a:ext cx="1558216" cy="1405525"/>
              <a:chOff x="971600" y="2132422"/>
              <a:chExt cx="1224073" cy="1224570"/>
            </a:xfrm>
            <a:grpFill/>
          </p:grpSpPr>
          <p:sp>
            <p:nvSpPr>
              <p:cNvPr id="16" name="Oval 15"/>
              <p:cNvSpPr/>
              <p:nvPr/>
            </p:nvSpPr>
            <p:spPr>
              <a:xfrm>
                <a:off x="971600" y="2132422"/>
                <a:ext cx="1224073" cy="1224570"/>
              </a:xfrm>
              <a:prstGeom prst="ellipse">
                <a:avLst/>
              </a:prstGeom>
              <a:grp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a:p>
            </p:txBody>
          </p:sp>
          <p:sp>
            <p:nvSpPr>
              <p:cNvPr id="17" name="TextBox 11"/>
              <p:cNvSpPr txBox="1">
                <a:spLocks noChangeArrowheads="1"/>
              </p:cNvSpPr>
              <p:nvPr/>
            </p:nvSpPr>
            <p:spPr bwMode="auto">
              <a:xfrm>
                <a:off x="1116450" y="2411833"/>
                <a:ext cx="864096" cy="59018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bg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bg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bg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bg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ea typeface="ＭＳ Ｐゴシック" panose="020B0600070205080204" pitchFamily="34" charset="-128"/>
                  </a:defRPr>
                </a:lvl9pPr>
              </a:lstStyle>
              <a:p>
                <a:pPr algn="ctr">
                  <a:spcBef>
                    <a:spcPct val="0"/>
                  </a:spcBef>
                  <a:buFontTx/>
                  <a:buNone/>
                  <a:defRPr/>
                </a:pPr>
                <a:r>
                  <a:rPr lang="en-GB" altLang="en-US" sz="1350" b="1">
                    <a:solidFill>
                      <a:srgbClr val="002060"/>
                    </a:solidFill>
                  </a:rPr>
                  <a:t>New Threats</a:t>
                </a:r>
              </a:p>
            </p:txBody>
          </p:sp>
        </p:grpSp>
        <p:sp>
          <p:nvSpPr>
            <p:cNvPr id="15" name="Down Arrow 14"/>
            <p:cNvSpPr/>
            <p:nvPr/>
          </p:nvSpPr>
          <p:spPr>
            <a:xfrm rot="14209492">
              <a:off x="2701316" y="4304813"/>
              <a:ext cx="281104" cy="671206"/>
            </a:xfrm>
            <a:prstGeom prst="downArrow">
              <a:avLst/>
            </a:prstGeom>
            <a:grp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a:p>
          </p:txBody>
        </p:sp>
      </p:grpSp>
      <p:grpSp>
        <p:nvGrpSpPr>
          <p:cNvPr id="18" name="Group 17"/>
          <p:cNvGrpSpPr>
            <a:grpSpLocks/>
          </p:cNvGrpSpPr>
          <p:nvPr/>
        </p:nvGrpSpPr>
        <p:grpSpPr bwMode="auto">
          <a:xfrm>
            <a:off x="4236244" y="1863328"/>
            <a:ext cx="1157288" cy="681038"/>
            <a:chOff x="3892279" y="1700808"/>
            <a:chExt cx="1543817" cy="908278"/>
          </a:xfrm>
        </p:grpSpPr>
        <p:sp>
          <p:nvSpPr>
            <p:cNvPr id="19" name="Oval 18"/>
            <p:cNvSpPr/>
            <p:nvPr/>
          </p:nvSpPr>
          <p:spPr>
            <a:xfrm>
              <a:off x="3892279" y="1700808"/>
              <a:ext cx="1543817" cy="908278"/>
            </a:xfrm>
            <a:prstGeom prst="ellipse">
              <a:avLst/>
            </a:prstGeom>
            <a:solidFill>
              <a:schemeClr val="accent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a:p>
          </p:txBody>
        </p:sp>
        <p:sp>
          <p:nvSpPr>
            <p:cNvPr id="27670" name="TextBox 14"/>
            <p:cNvSpPr txBox="1">
              <a:spLocks noChangeArrowheads="1"/>
            </p:cNvSpPr>
            <p:nvPr/>
          </p:nvSpPr>
          <p:spPr bwMode="auto">
            <a:xfrm>
              <a:off x="3969451" y="1772815"/>
              <a:ext cx="1394638" cy="615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bg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bg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bg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bg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ea typeface="ＭＳ Ｐゴシック" panose="020B0600070205080204" pitchFamily="34" charset="-128"/>
                </a:defRPr>
              </a:lvl9pPr>
            </a:lstStyle>
            <a:p>
              <a:pPr algn="ctr">
                <a:spcBef>
                  <a:spcPct val="0"/>
                </a:spcBef>
                <a:buFontTx/>
                <a:buNone/>
              </a:pPr>
              <a:r>
                <a:rPr lang="en-GB" altLang="en-US" sz="1200" b="1">
                  <a:solidFill>
                    <a:schemeClr val="tx1"/>
                  </a:solidFill>
                </a:rPr>
                <a:t>Weak Processes</a:t>
              </a:r>
            </a:p>
          </p:txBody>
        </p:sp>
      </p:grpSp>
      <p:grpSp>
        <p:nvGrpSpPr>
          <p:cNvPr id="21" name="Group 20"/>
          <p:cNvGrpSpPr>
            <a:grpSpLocks/>
          </p:cNvGrpSpPr>
          <p:nvPr/>
        </p:nvGrpSpPr>
        <p:grpSpPr bwMode="auto">
          <a:xfrm>
            <a:off x="5490673" y="3308625"/>
            <a:ext cx="1096566" cy="652463"/>
            <a:chOff x="5275602" y="3933056"/>
            <a:chExt cx="1400726" cy="653837"/>
          </a:xfrm>
        </p:grpSpPr>
        <p:sp>
          <p:nvSpPr>
            <p:cNvPr id="22" name="Oval 21"/>
            <p:cNvSpPr/>
            <p:nvPr/>
          </p:nvSpPr>
          <p:spPr>
            <a:xfrm>
              <a:off x="5275602" y="3933056"/>
              <a:ext cx="1385517" cy="653837"/>
            </a:xfrm>
            <a:prstGeom prst="ellipse">
              <a:avLst/>
            </a:prstGeom>
            <a:solidFill>
              <a:schemeClr val="accent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a:p>
          </p:txBody>
        </p:sp>
        <p:sp>
          <p:nvSpPr>
            <p:cNvPr id="27668" name="TextBox 16"/>
            <p:cNvSpPr txBox="1">
              <a:spLocks noChangeArrowheads="1"/>
            </p:cNvSpPr>
            <p:nvPr/>
          </p:nvSpPr>
          <p:spPr bwMode="auto">
            <a:xfrm>
              <a:off x="5308176" y="4040199"/>
              <a:ext cx="1368152" cy="462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bg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bg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bg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bg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ea typeface="ＭＳ Ｐゴシック" panose="020B0600070205080204" pitchFamily="34" charset="-128"/>
                </a:defRPr>
              </a:lvl9pPr>
            </a:lstStyle>
            <a:p>
              <a:pPr algn="ctr">
                <a:spcBef>
                  <a:spcPct val="0"/>
                </a:spcBef>
                <a:buFontTx/>
                <a:buNone/>
              </a:pPr>
              <a:r>
                <a:rPr lang="en-GB" altLang="en-US" sz="1200" b="1">
                  <a:solidFill>
                    <a:srgbClr val="002060"/>
                  </a:solidFill>
                </a:rPr>
                <a:t>Knowledge Gaps</a:t>
              </a:r>
            </a:p>
          </p:txBody>
        </p:sp>
      </p:grpSp>
      <p:grpSp>
        <p:nvGrpSpPr>
          <p:cNvPr id="24" name="Group 23"/>
          <p:cNvGrpSpPr/>
          <p:nvPr/>
        </p:nvGrpSpPr>
        <p:grpSpPr>
          <a:xfrm>
            <a:off x="4294094" y="3977645"/>
            <a:ext cx="918102" cy="831604"/>
            <a:chOff x="3583212" y="4222949"/>
            <a:chExt cx="1224136" cy="1108805"/>
          </a:xfrm>
          <a:solidFill>
            <a:schemeClr val="accent1">
              <a:lumMod val="75000"/>
            </a:schemeClr>
          </a:solidFill>
        </p:grpSpPr>
        <p:sp>
          <p:nvSpPr>
            <p:cNvPr id="25" name="Oval 24"/>
            <p:cNvSpPr/>
            <p:nvPr/>
          </p:nvSpPr>
          <p:spPr>
            <a:xfrm>
              <a:off x="3583212" y="4222949"/>
              <a:ext cx="1224136" cy="1108805"/>
            </a:xfrm>
            <a:prstGeom prst="ellipse">
              <a:avLst/>
            </a:prstGeom>
            <a:grp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a:p>
          </p:txBody>
        </p:sp>
        <p:sp>
          <p:nvSpPr>
            <p:cNvPr id="26" name="TextBox 25"/>
            <p:cNvSpPr txBox="1"/>
            <p:nvPr/>
          </p:nvSpPr>
          <p:spPr>
            <a:xfrm>
              <a:off x="3779911" y="4509120"/>
              <a:ext cx="884275" cy="615553"/>
            </a:xfrm>
            <a:prstGeom prst="rect">
              <a:avLst/>
            </a:prstGeom>
            <a:grpFill/>
            <a:ln>
              <a:noFill/>
            </a:ln>
          </p:spPr>
          <p:txBody>
            <a:bodyPr>
              <a:spAutoFit/>
            </a:bodyPr>
            <a:lstStyle/>
            <a:p>
              <a:pPr algn="ctr">
                <a:defRPr/>
              </a:pPr>
              <a:r>
                <a:rPr lang="en-GB" sz="1200" b="1" dirty="0">
                  <a:solidFill>
                    <a:srgbClr val="FFC000"/>
                  </a:solidFill>
                </a:rPr>
                <a:t>Insider Threat</a:t>
              </a:r>
            </a:p>
          </p:txBody>
        </p:sp>
      </p:grpSp>
      <p:grpSp>
        <p:nvGrpSpPr>
          <p:cNvPr id="27" name="Group 26"/>
          <p:cNvGrpSpPr>
            <a:grpSpLocks/>
          </p:cNvGrpSpPr>
          <p:nvPr/>
        </p:nvGrpSpPr>
        <p:grpSpPr bwMode="auto">
          <a:xfrm>
            <a:off x="6224683" y="4217998"/>
            <a:ext cx="1470326" cy="1375559"/>
            <a:chOff x="6458213" y="4159971"/>
            <a:chExt cx="1960775" cy="1774227"/>
          </a:xfrm>
          <a:solidFill>
            <a:schemeClr val="accent1">
              <a:lumMod val="75000"/>
            </a:schemeClr>
          </a:solidFill>
        </p:grpSpPr>
        <p:sp>
          <p:nvSpPr>
            <p:cNvPr id="28" name="Oval 27"/>
            <p:cNvSpPr/>
            <p:nvPr/>
          </p:nvSpPr>
          <p:spPr>
            <a:xfrm>
              <a:off x="6762937" y="4332469"/>
              <a:ext cx="1656051" cy="1601729"/>
            </a:xfrm>
            <a:prstGeom prst="ellipse">
              <a:avLst/>
            </a:prstGeom>
            <a:grp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a:p>
          </p:txBody>
        </p:sp>
        <p:sp>
          <p:nvSpPr>
            <p:cNvPr id="29" name="Down Arrow 28"/>
            <p:cNvSpPr/>
            <p:nvPr/>
          </p:nvSpPr>
          <p:spPr>
            <a:xfrm rot="7689602">
              <a:off x="6548867" y="4069317"/>
              <a:ext cx="268034" cy="449341"/>
            </a:xfrm>
            <a:prstGeom prst="downArrow">
              <a:avLst/>
            </a:prstGeom>
            <a:grp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a:p>
          </p:txBody>
        </p:sp>
        <p:sp>
          <p:nvSpPr>
            <p:cNvPr id="30" name="TextBox 22"/>
            <p:cNvSpPr txBox="1">
              <a:spLocks noChangeArrowheads="1"/>
            </p:cNvSpPr>
            <p:nvPr/>
          </p:nvSpPr>
          <p:spPr bwMode="auto">
            <a:xfrm>
              <a:off x="6974111" y="4810514"/>
              <a:ext cx="1313289" cy="6550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bg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bg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bg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bg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ea typeface="ＭＳ Ｐゴシック" panose="020B0600070205080204" pitchFamily="34" charset="-128"/>
                </a:defRPr>
              </a:lvl9pPr>
            </a:lstStyle>
            <a:p>
              <a:pPr>
                <a:spcBef>
                  <a:spcPct val="0"/>
                </a:spcBef>
                <a:buFontTx/>
                <a:buNone/>
                <a:defRPr/>
              </a:pPr>
              <a:r>
                <a:rPr lang="en-GB" altLang="en-US" sz="1350" b="1" dirty="0">
                  <a:solidFill>
                    <a:srgbClr val="FFC000"/>
                  </a:solidFill>
                </a:rPr>
                <a:t>Rogue Business</a:t>
              </a:r>
            </a:p>
          </p:txBody>
        </p:sp>
      </p:grpSp>
      <p:sp>
        <p:nvSpPr>
          <p:cNvPr id="27661" name="Title 1"/>
          <p:cNvSpPr>
            <a:spLocks noGrp="1"/>
          </p:cNvSpPr>
          <p:nvPr>
            <p:ph type="title"/>
          </p:nvPr>
        </p:nvSpPr>
        <p:spPr>
          <a:xfrm>
            <a:off x="498268" y="20671"/>
            <a:ext cx="7886700" cy="1325563"/>
          </a:xfrm>
        </p:spPr>
        <p:txBody>
          <a:bodyPr/>
          <a:lstStyle/>
          <a:p>
            <a:pPr algn="ctr"/>
            <a:r>
              <a:rPr lang="en-GB" altLang="en-US" sz="3200" b="1" dirty="0" smtClean="0">
                <a:solidFill>
                  <a:srgbClr val="002060"/>
                </a:solidFill>
                <a:latin typeface="Calibri" panose="020F0502020204030204" pitchFamily="34" charset="0"/>
                <a:cs typeface="Calibri" panose="020F0502020204030204" pitchFamily="34" charset="0"/>
              </a:rPr>
              <a:t>PUBLIC SECTOR THREATS</a:t>
            </a:r>
            <a:r>
              <a:rPr lang="en-GB" altLang="en-US" dirty="0" smtClean="0"/>
              <a:t>	</a:t>
            </a:r>
            <a:endParaRPr lang="en-GB" altLang="en-US" dirty="0" smtClean="0">
              <a:solidFill>
                <a:srgbClr val="003B77"/>
              </a:solidFill>
            </a:endParaRPr>
          </a:p>
        </p:txBody>
      </p:sp>
      <p:grpSp>
        <p:nvGrpSpPr>
          <p:cNvPr id="36" name="Group 35"/>
          <p:cNvGrpSpPr>
            <a:grpSpLocks/>
          </p:cNvGrpSpPr>
          <p:nvPr/>
        </p:nvGrpSpPr>
        <p:grpSpPr bwMode="auto">
          <a:xfrm>
            <a:off x="5432822" y="1999060"/>
            <a:ext cx="1157288" cy="1024409"/>
            <a:chOff x="3892279" y="1700808"/>
            <a:chExt cx="1543817" cy="908278"/>
          </a:xfrm>
        </p:grpSpPr>
        <p:sp>
          <p:nvSpPr>
            <p:cNvPr id="37" name="Oval 36"/>
            <p:cNvSpPr/>
            <p:nvPr/>
          </p:nvSpPr>
          <p:spPr>
            <a:xfrm>
              <a:off x="3892279" y="1700808"/>
              <a:ext cx="1543817" cy="908278"/>
            </a:xfrm>
            <a:prstGeom prst="ellipse">
              <a:avLst/>
            </a:prstGeom>
            <a:solidFill>
              <a:schemeClr val="accent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a:p>
          </p:txBody>
        </p:sp>
        <p:sp>
          <p:nvSpPr>
            <p:cNvPr id="27666" name="TextBox 14"/>
            <p:cNvSpPr txBox="1">
              <a:spLocks noChangeArrowheads="1"/>
            </p:cNvSpPr>
            <p:nvPr/>
          </p:nvSpPr>
          <p:spPr bwMode="auto">
            <a:xfrm>
              <a:off x="3969451" y="1772816"/>
              <a:ext cx="1394638" cy="736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bg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bg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bg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bg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ea typeface="ＭＳ Ｐゴシック" panose="020B0600070205080204" pitchFamily="34" charset="-128"/>
                </a:defRPr>
              </a:lvl9pPr>
            </a:lstStyle>
            <a:p>
              <a:pPr algn="ctr">
                <a:spcBef>
                  <a:spcPct val="0"/>
                </a:spcBef>
                <a:buFontTx/>
                <a:buNone/>
              </a:pPr>
              <a:r>
                <a:rPr lang="en-GB" altLang="en-US" sz="1200" b="1" dirty="0">
                  <a:solidFill>
                    <a:schemeClr val="tx1"/>
                  </a:solidFill>
                </a:rPr>
                <a:t>SILO working (working in bubbles)</a:t>
              </a:r>
            </a:p>
          </p:txBody>
        </p:sp>
      </p:grpSp>
      <p:sp>
        <p:nvSpPr>
          <p:cNvPr id="33808" name="TextBox 1"/>
          <p:cNvSpPr txBox="1">
            <a:spLocks noChangeArrowheads="1"/>
          </p:cNvSpPr>
          <p:nvPr/>
        </p:nvSpPr>
        <p:spPr bwMode="auto">
          <a:xfrm>
            <a:off x="5934075" y="5925827"/>
            <a:ext cx="310515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bg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bg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bg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bg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ea typeface="ＭＳ Ｐゴシック" panose="020B0600070205080204" pitchFamily="34" charset="-128"/>
              </a:defRPr>
            </a:lvl9pPr>
          </a:lstStyle>
          <a:p>
            <a:pPr>
              <a:spcBef>
                <a:spcPct val="0"/>
              </a:spcBef>
              <a:buFontTx/>
              <a:buNone/>
            </a:pPr>
            <a:r>
              <a:rPr lang="en-GB" altLang="en-US" sz="1350" b="1" dirty="0" smtClean="0">
                <a:solidFill>
                  <a:srgbClr val="003B77"/>
                </a:solidFill>
              </a:rPr>
              <a:t>Scotland’s public sector can be an enabling environment for SOC...</a:t>
            </a:r>
            <a:endParaRPr lang="en-GB" altLang="en-US" sz="1350" b="1" dirty="0">
              <a:solidFill>
                <a:srgbClr val="003B77"/>
              </a:solidFill>
            </a:endParaRPr>
          </a:p>
        </p:txBody>
      </p:sp>
      <p:sp>
        <p:nvSpPr>
          <p:cNvPr id="3" name="Slide Number Placeholder 2"/>
          <p:cNvSpPr>
            <a:spLocks noGrp="1"/>
          </p:cNvSpPr>
          <p:nvPr>
            <p:ph type="sldNum" sz="quarter" idx="12"/>
          </p:nvPr>
        </p:nvSpPr>
        <p:spPr/>
        <p:txBody>
          <a:bodyPr/>
          <a:lstStyle/>
          <a:p>
            <a:fld id="{48F63A3B-78C7-47BE-AE5E-E10140E04643}" type="slidenum">
              <a:rPr lang="en-US" smtClean="0"/>
              <a:t>8</a:t>
            </a:fld>
            <a:endParaRPr lang="en-US" dirty="0"/>
          </a:p>
        </p:txBody>
      </p:sp>
      <p:sp>
        <p:nvSpPr>
          <p:cNvPr id="5" name="Footer Placeholder 4"/>
          <p:cNvSpPr>
            <a:spLocks noGrp="1"/>
          </p:cNvSpPr>
          <p:nvPr>
            <p:ph type="ftr" sz="quarter" idx="11"/>
          </p:nvPr>
        </p:nvSpPr>
        <p:spPr/>
        <p:txBody>
          <a:bodyPr/>
          <a:lstStyle/>
          <a:p>
            <a:r>
              <a:rPr lang="en-US" smtClean="0"/>
              <a:t>
OFFICIAL</a:t>
            </a:r>
            <a:endParaRPr lang="en-US" dirty="0"/>
          </a:p>
        </p:txBody>
      </p:sp>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t="16667" b="15667"/>
          <a:stretch/>
        </p:blipFill>
        <p:spPr>
          <a:xfrm>
            <a:off x="7782348" y="307500"/>
            <a:ext cx="1010837" cy="684000"/>
          </a:xfrm>
          <a:prstGeom prst="rect">
            <a:avLst/>
          </a:prstGeom>
        </p:spPr>
      </p:pic>
    </p:spTree>
    <p:extLst>
      <p:ext uri="{BB962C8B-B14F-4D97-AF65-F5344CB8AC3E}">
        <p14:creationId xmlns:p14="http://schemas.microsoft.com/office/powerpoint/2010/main" val="10411312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1000"/>
                                        <p:tgtEl>
                                          <p:spTgt spid="27"/>
                                        </p:tgtEl>
                                      </p:cBhvr>
                                    </p:animEffect>
                                    <p:anim calcmode="lin" valueType="num">
                                      <p:cBhvr>
                                        <p:cTn id="15" dur="1000" fill="hold"/>
                                        <p:tgtEl>
                                          <p:spTgt spid="27"/>
                                        </p:tgtEl>
                                        <p:attrNameLst>
                                          <p:attrName>ppt_x</p:attrName>
                                        </p:attrNameLst>
                                      </p:cBhvr>
                                      <p:tavLst>
                                        <p:tav tm="0">
                                          <p:val>
                                            <p:strVal val="#ppt_x"/>
                                          </p:val>
                                        </p:tav>
                                        <p:tav tm="100000">
                                          <p:val>
                                            <p:strVal val="#ppt_x"/>
                                          </p:val>
                                        </p:tav>
                                      </p:tavLst>
                                    </p:anim>
                                    <p:anim calcmode="lin" valueType="num">
                                      <p:cBhvr>
                                        <p:cTn id="16"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42" presetClass="entr" presetSubtype="0" fill="hold" nodeType="clickEffect">
                                  <p:stCondLst>
                                    <p:cond delay="0"/>
                                  </p:stCondLst>
                                  <p:childTnLst>
                                    <p:set>
                                      <p:cBhvr>
                                        <p:cTn id="48" dur="1" fill="hold">
                                          <p:stCondLst>
                                            <p:cond delay="0"/>
                                          </p:stCondLst>
                                        </p:cTn>
                                        <p:tgtEl>
                                          <p:spTgt spid="36"/>
                                        </p:tgtEl>
                                        <p:attrNameLst>
                                          <p:attrName>style.visibility</p:attrName>
                                        </p:attrNameLst>
                                      </p:cBhvr>
                                      <p:to>
                                        <p:strVal val="visible"/>
                                      </p:to>
                                    </p:set>
                                    <p:animEffect transition="in" filter="fade">
                                      <p:cBhvr>
                                        <p:cTn id="49" dur="1000"/>
                                        <p:tgtEl>
                                          <p:spTgt spid="36"/>
                                        </p:tgtEl>
                                      </p:cBhvr>
                                    </p:animEffect>
                                    <p:anim calcmode="lin" valueType="num">
                                      <p:cBhvr>
                                        <p:cTn id="50" dur="1000" fill="hold"/>
                                        <p:tgtEl>
                                          <p:spTgt spid="36"/>
                                        </p:tgtEl>
                                        <p:attrNameLst>
                                          <p:attrName>ppt_x</p:attrName>
                                        </p:attrNameLst>
                                      </p:cBhvr>
                                      <p:tavLst>
                                        <p:tav tm="0">
                                          <p:val>
                                            <p:strVal val="#ppt_x"/>
                                          </p:val>
                                        </p:tav>
                                        <p:tav tm="100000">
                                          <p:val>
                                            <p:strVal val="#ppt_x"/>
                                          </p:val>
                                        </p:tav>
                                      </p:tavLst>
                                    </p:anim>
                                    <p:anim calcmode="lin" valueType="num">
                                      <p:cBhvr>
                                        <p:cTn id="51"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52" fill="hold" nodeType="clickPar">
                      <p:stCondLst>
                        <p:cond delay="indefinite"/>
                      </p:stCondLst>
                      <p:childTnLst>
                        <p:par>
                          <p:cTn id="53" fill="hold" nodeType="withGroup">
                            <p:stCondLst>
                              <p:cond delay="0"/>
                            </p:stCondLst>
                            <p:childTnLst>
                              <p:par>
                                <p:cTn id="54" presetID="1" presetClass="entr" presetSubtype="0" fill="hold" nodeType="clickEffect">
                                  <p:stCondLst>
                                    <p:cond delay="0"/>
                                  </p:stCondLst>
                                  <p:childTnLst>
                                    <p:set>
                                      <p:cBhvr>
                                        <p:cTn id="55" dur="1" fill="hold">
                                          <p:stCondLst>
                                            <p:cond delay="0"/>
                                          </p:stCondLst>
                                        </p:cTn>
                                        <p:tgtEl>
                                          <p:spTgt spid="3380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Title 1"/>
          <p:cNvSpPr>
            <a:spLocks noGrp="1"/>
          </p:cNvSpPr>
          <p:nvPr>
            <p:ph type="title" idx="4294967295"/>
          </p:nvPr>
        </p:nvSpPr>
        <p:spPr>
          <a:xfrm>
            <a:off x="945088" y="501944"/>
            <a:ext cx="7709489" cy="1112905"/>
          </a:xfrm>
        </p:spPr>
        <p:txBody>
          <a:bodyPr>
            <a:normAutofit/>
          </a:bodyPr>
          <a:lstStyle/>
          <a:p>
            <a:r>
              <a:rPr lang="en-GB" altLang="en-US" sz="3600" b="1" dirty="0" smtClean="0">
                <a:solidFill>
                  <a:srgbClr val="003B77"/>
                </a:solidFill>
                <a:latin typeface="Calibri" panose="020F0502020204030204" pitchFamily="34" charset="0"/>
                <a:cs typeface="Calibri" panose="020F0502020204030204" pitchFamily="34" charset="0"/>
              </a:rPr>
              <a:t>Putting some methodology around preventing SOC - The Fraud Triangle</a:t>
            </a:r>
            <a:endParaRPr lang="en-GB" altLang="en-US" sz="3600" b="1" dirty="0">
              <a:solidFill>
                <a:srgbClr val="003B77"/>
              </a:solidFill>
              <a:latin typeface="Calibri" panose="020F0502020204030204" pitchFamily="34" charset="0"/>
              <a:cs typeface="Calibri" panose="020F0502020204030204" pitchFamily="34" charset="0"/>
            </a:endParaRPr>
          </a:p>
        </p:txBody>
      </p:sp>
      <p:pic>
        <p:nvPicPr>
          <p:cNvPr id="41991" name="Picture 7" descr="Image result for fraud triangl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18987" y="1732804"/>
            <a:ext cx="6633566" cy="3974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2891228" y="2032773"/>
            <a:ext cx="1504950" cy="300082"/>
          </a:xfrm>
          <a:prstGeom prst="rect">
            <a:avLst/>
          </a:prstGeom>
          <a:noFill/>
        </p:spPr>
        <p:txBody>
          <a:bodyPr wrap="square" rtlCol="0">
            <a:spAutoFit/>
          </a:bodyPr>
          <a:lstStyle/>
          <a:p>
            <a:endParaRPr lang="en-GB" sz="1350" dirty="0"/>
          </a:p>
        </p:txBody>
      </p:sp>
      <p:sp>
        <p:nvSpPr>
          <p:cNvPr id="7" name="Right Arrow 6"/>
          <p:cNvSpPr/>
          <p:nvPr/>
        </p:nvSpPr>
        <p:spPr>
          <a:xfrm rot="2152623">
            <a:off x="1426259" y="3404709"/>
            <a:ext cx="865051" cy="914126"/>
          </a:xfrm>
          <a:prstGeom prst="righ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lide Number Placeholder 2"/>
          <p:cNvSpPr>
            <a:spLocks noGrp="1"/>
          </p:cNvSpPr>
          <p:nvPr>
            <p:ph type="sldNum" sz="quarter" idx="12"/>
          </p:nvPr>
        </p:nvSpPr>
        <p:spPr/>
        <p:txBody>
          <a:bodyPr/>
          <a:lstStyle/>
          <a:p>
            <a:fld id="{48F63A3B-78C7-47BE-AE5E-E10140E04643}" type="slidenum">
              <a:rPr lang="en-US" smtClean="0"/>
              <a:t>9</a:t>
            </a:fld>
            <a:endParaRPr lang="en-US" dirty="0"/>
          </a:p>
        </p:txBody>
      </p:sp>
      <p:sp>
        <p:nvSpPr>
          <p:cNvPr id="5" name="Footer Placeholder 4"/>
          <p:cNvSpPr>
            <a:spLocks noGrp="1"/>
          </p:cNvSpPr>
          <p:nvPr>
            <p:ph type="ftr" sz="quarter" idx="11"/>
          </p:nvPr>
        </p:nvSpPr>
        <p:spPr/>
        <p:txBody>
          <a:bodyPr/>
          <a:lstStyle/>
          <a:p>
            <a:r>
              <a:rPr lang="en-US" smtClean="0"/>
              <a:t>
OFFICIAL</a:t>
            </a:r>
            <a:endParaRPr lang="en-US" dirty="0"/>
          </a:p>
        </p:txBody>
      </p:sp>
      <p:pic>
        <p:nvPicPr>
          <p:cNvPr id="8" name="Picture 7"/>
          <p:cNvPicPr>
            <a:picLocks noChangeAspect="1"/>
          </p:cNvPicPr>
          <p:nvPr/>
        </p:nvPicPr>
        <p:blipFill rotWithShape="1">
          <a:blip r:embed="rId5" cstate="print">
            <a:extLst>
              <a:ext uri="{28A0092B-C50C-407E-A947-70E740481C1C}">
                <a14:useLocalDpi xmlns:a14="http://schemas.microsoft.com/office/drawing/2010/main" val="0"/>
              </a:ext>
            </a:extLst>
          </a:blip>
          <a:srcRect t="16667" b="15667"/>
          <a:stretch/>
        </p:blipFill>
        <p:spPr>
          <a:xfrm>
            <a:off x="7782348" y="307500"/>
            <a:ext cx="1010837" cy="684000"/>
          </a:xfrm>
          <a:prstGeom prst="rect">
            <a:avLst/>
          </a:prstGeom>
        </p:spPr>
      </p:pic>
    </p:spTree>
    <p:extLst>
      <p:ext uri="{BB962C8B-B14F-4D97-AF65-F5344CB8AC3E}">
        <p14:creationId xmlns:p14="http://schemas.microsoft.com/office/powerpoint/2010/main" val="14356734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19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lank Presentatio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Blank Presentatio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Blank Presentatio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9_Blank Presentatio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Blank Presentation">
  <a:themeElements>
    <a:clrScheme name="Custom 1">
      <a:dk1>
        <a:srgbClr val="003B77"/>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x-none" sz="2400" b="0" i="0" u="none" strike="noStrike" cap="none" normalizeH="0" baseline="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x-none" sz="2400" b="0" i="0" u="none" strike="noStrike" cap="none" normalizeH="0" baseline="0">
            <a:ln>
              <a:noFill/>
            </a:ln>
            <a:solidFill>
              <a:schemeClr val="tx1"/>
            </a:solidFill>
            <a:effectLst/>
            <a:latin typeface="Arial" charset="0"/>
            <a:ea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1172</TotalTime>
  <Words>2822</Words>
  <Application>Microsoft Office PowerPoint</Application>
  <PresentationFormat>On-screen Show (4:3)</PresentationFormat>
  <Paragraphs>365</Paragraphs>
  <Slides>24</Slides>
  <Notes>24</Notes>
  <HiddenSlides>0</HiddenSlides>
  <MMClips>0</MMClips>
  <ScaleCrop>false</ScaleCrop>
  <HeadingPairs>
    <vt:vector size="6" baseType="variant">
      <vt:variant>
        <vt:lpstr>Fonts Used</vt:lpstr>
      </vt:variant>
      <vt:variant>
        <vt:i4>14</vt:i4>
      </vt:variant>
      <vt:variant>
        <vt:lpstr>Theme</vt:lpstr>
      </vt:variant>
      <vt:variant>
        <vt:i4>5</vt:i4>
      </vt:variant>
      <vt:variant>
        <vt:lpstr>Slide Titles</vt:lpstr>
      </vt:variant>
      <vt:variant>
        <vt:i4>24</vt:i4>
      </vt:variant>
    </vt:vector>
  </HeadingPairs>
  <TitlesOfParts>
    <vt:vector size="43" baseType="lpstr">
      <vt:lpstr>ＭＳ Ｐゴシック</vt:lpstr>
      <vt:lpstr>Agency FB</vt:lpstr>
      <vt:lpstr>Arial</vt:lpstr>
      <vt:lpstr>Arial Black</vt:lpstr>
      <vt:lpstr>Arial Rounded MT Bold</vt:lpstr>
      <vt:lpstr>Baskerville Old Face</vt:lpstr>
      <vt:lpstr>Bauhaus 93</vt:lpstr>
      <vt:lpstr>Berlin Sans FB</vt:lpstr>
      <vt:lpstr>Bodoni MT Black</vt:lpstr>
      <vt:lpstr>Book Antiqua</vt:lpstr>
      <vt:lpstr>Britannic Bold</vt:lpstr>
      <vt:lpstr>Calibri</vt:lpstr>
      <vt:lpstr>Calibri Light</vt:lpstr>
      <vt:lpstr>Segoe UI</vt:lpstr>
      <vt:lpstr>Blank Presentation</vt:lpstr>
      <vt:lpstr>2_Blank Presentation</vt:lpstr>
      <vt:lpstr>4_Blank Presentation</vt:lpstr>
      <vt:lpstr>9_Blank Presentation</vt:lpstr>
      <vt:lpstr>1_Blank Presentation</vt:lpstr>
      <vt:lpstr>PowerPoint Presentation</vt:lpstr>
      <vt:lpstr>Outcomes</vt:lpstr>
      <vt:lpstr>Why is SOC relevant to me in my role as  a Councillor?</vt:lpstr>
      <vt:lpstr>Aims of Scotland’s SOC strategy</vt:lpstr>
      <vt:lpstr>The SOC strategy definition of SOC…</vt:lpstr>
      <vt:lpstr>PowerPoint Presentation</vt:lpstr>
      <vt:lpstr>A Councillor’s potential exposure to SOC</vt:lpstr>
      <vt:lpstr>PUBLIC SECTOR THREATS </vt:lpstr>
      <vt:lpstr>Putting some methodology around preventing SOC - The Fraud Triangle</vt:lpstr>
      <vt:lpstr>Fraud can thrive in Local Authorities as a result of individual vulnerabilities</vt:lpstr>
      <vt:lpstr>Fraud can thrive as a result of  organisational vulnerabilities in local authorities</vt:lpstr>
      <vt:lpstr>With reference to a council….what are the types of businesses that they contract with and also regulate?</vt:lpstr>
      <vt:lpstr>Recognise that SOC will target local authority councillors   </vt:lpstr>
      <vt:lpstr>Standards Commission Scotland &amp; The Councillors Code of Conduct</vt:lpstr>
      <vt:lpstr>Key principles of Councillors Code of Conduct where Councillors may fall foul of a SOC approach…</vt:lpstr>
      <vt:lpstr>A  key tactic of SOC is to offer excess Gifts &amp; Hospitality……</vt:lpstr>
      <vt:lpstr>Gifts and Hospitality links to crime of Bribery  </vt:lpstr>
      <vt:lpstr>Case study 1</vt:lpstr>
      <vt:lpstr>Case study 2</vt:lpstr>
      <vt:lpstr>Case study 3</vt:lpstr>
      <vt:lpstr>Case study 4</vt:lpstr>
      <vt:lpstr>Case study 5</vt:lpstr>
      <vt:lpstr>PowerPoint Presentation</vt:lpstr>
      <vt:lpstr>Contact Details</vt:lpstr>
    </vt:vector>
  </TitlesOfParts>
  <Company>Police Scotland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Fulton, David</dc:creator>
  <cp:lastModifiedBy>Fulton, David</cp:lastModifiedBy>
  <cp:revision>405</cp:revision>
  <cp:lastPrinted>2022-04-05T07:57:02Z</cp:lastPrinted>
  <dcterms:created xsi:type="dcterms:W3CDTF">2022-03-21T10:59:32Z</dcterms:created>
  <dcterms:modified xsi:type="dcterms:W3CDTF">2022-05-10T09:53:23Z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assificationName">
    <vt:lpwstr>OFFICIAL</vt:lpwstr>
  </property>
  <property fmtid="{D5CDD505-2E9C-101B-9397-08002B2CF9AE}" pid="3" name="ClassificationMarking">
    <vt:lpwstr>OFFICIAL</vt:lpwstr>
  </property>
  <property fmtid="{D5CDD505-2E9C-101B-9397-08002B2CF9AE}" pid="4" name="ClassificationMadeExternally">
    <vt:lpwstr>No</vt:lpwstr>
  </property>
  <property fmtid="{D5CDD505-2E9C-101B-9397-08002B2CF9AE}" pid="5" name="ClassificationMadeBy">
    <vt:lpwstr>SPNET\1323153</vt:lpwstr>
  </property>
  <property fmtid="{D5CDD505-2E9C-101B-9397-08002B2CF9AE}" pid="6" name="ClassificationMadeOn">
    <vt:filetime>2022-05-08T14:35:00Z</vt:filetime>
  </property>
</Properties>
</file>