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94" r:id="rId2"/>
    <p:sldId id="295" r:id="rId3"/>
    <p:sldId id="281" r:id="rId4"/>
    <p:sldId id="282" r:id="rId5"/>
    <p:sldId id="283" r:id="rId6"/>
    <p:sldId id="284" r:id="rId7"/>
    <p:sldId id="290" r:id="rId8"/>
    <p:sldId id="285" r:id="rId9"/>
    <p:sldId id="291" r:id="rId10"/>
    <p:sldId id="286" r:id="rId11"/>
    <p:sldId id="292" r:id="rId12"/>
    <p:sldId id="293" r:id="rId13"/>
    <p:sldId id="287" r:id="rId14"/>
    <p:sldId id="288" r:id="rId15"/>
    <p:sldId id="289" r:id="rId16"/>
    <p:sldId id="278" r:id="rId17"/>
    <p:sldId id="279" r:id="rId18"/>
    <p:sldId id="296" r:id="rId19"/>
    <p:sldId id="297" r:id="rId20"/>
  </p:sldIdLst>
  <p:sldSz cx="12192000" cy="6858000"/>
  <p:notesSz cx="687546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ton L (Lorna)" initials="JL(" lastIdx="1" clrIdx="0">
    <p:extLst>
      <p:ext uri="{19B8F6BF-5375-455C-9EA6-DF929625EA0E}">
        <p15:presenceInfo xmlns:p15="http://schemas.microsoft.com/office/powerpoint/2012/main" userId="S-1-5-21-1515194898-1153391639-6498272-320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169B"/>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533" autoAdjust="0"/>
  </p:normalViewPr>
  <p:slideViewPr>
    <p:cSldViewPr snapToGrid="0">
      <p:cViewPr varScale="1">
        <p:scale>
          <a:sx n="75" d="100"/>
          <a:sy n="75" d="100"/>
        </p:scale>
        <p:origin x="18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en-GB" dirty="0"/>
          </a:p>
        </p:txBody>
      </p:sp>
      <p:sp>
        <p:nvSpPr>
          <p:cNvPr id="3" name="Date Placeholder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vl1pPr>
          </a:lstStyle>
          <a:p>
            <a:fld id="{46764B94-9130-4419-87FC-7D383DB48E2D}" type="datetimeFigureOut">
              <a:rPr lang="en-GB" smtClean="0"/>
              <a:t>29/11/2021</a:t>
            </a:fld>
            <a:endParaRPr lang="en-GB" dirty="0"/>
          </a:p>
        </p:txBody>
      </p:sp>
      <p:sp>
        <p:nvSpPr>
          <p:cNvPr id="4" name="Slide Image Placeholder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6442" tIns="48221" rIns="96442" bIns="48221" rtlCol="0" anchor="ctr"/>
          <a:lstStyle/>
          <a:p>
            <a:endParaRPr lang="en-GB" dirty="0"/>
          </a:p>
        </p:txBody>
      </p:sp>
      <p:sp>
        <p:nvSpPr>
          <p:cNvPr id="5" name="Notes Placeholder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vl1pPr>
          </a:lstStyle>
          <a:p>
            <a:fld id="{A4258B54-C63B-4925-A69B-E90D3878C3C5}" type="slidenum">
              <a:rPr lang="en-GB" smtClean="0"/>
              <a:t>‹#›</a:t>
            </a:fld>
            <a:endParaRPr lang="en-GB" dirty="0"/>
          </a:p>
        </p:txBody>
      </p:sp>
    </p:spTree>
    <p:extLst>
      <p:ext uri="{BB962C8B-B14F-4D97-AF65-F5344CB8AC3E}">
        <p14:creationId xmlns:p14="http://schemas.microsoft.com/office/powerpoint/2010/main" val="261812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a:t>
            </a:fld>
            <a:endParaRPr lang="en-GB" dirty="0"/>
          </a:p>
        </p:txBody>
      </p:sp>
    </p:spTree>
    <p:extLst>
      <p:ext uri="{BB962C8B-B14F-4D97-AF65-F5344CB8AC3E}">
        <p14:creationId xmlns:p14="http://schemas.microsoft.com/office/powerpoint/2010/main" val="357425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5 has been significantly revised. A new three stage process has been introduced, which is intended to make it easier for councillors to identify declarable interests and to understand what they are required to do if they have any.</a:t>
            </a:r>
          </a:p>
          <a:p>
            <a:endParaRPr lang="en-GB" dirty="0"/>
          </a:p>
          <a:p>
            <a:r>
              <a:rPr lang="en-GB" dirty="0"/>
              <a:t>The revised Section also significantly liberalises the provisions in respect of whether councillors need to declare membership of an outside body (including any ALEO) to which they have been appointed or nominated to by their council. They can now take part in discussions and voting on matters that could affect the outside body without having to declare their membership unless:</a:t>
            </a:r>
          </a:p>
          <a:p>
            <a:pPr marL="171450" indent="-171450">
              <a:buFont typeface="Arial" panose="020B0604020202020204" pitchFamily="34" charset="0"/>
              <a:buChar char="•"/>
            </a:pPr>
            <a:r>
              <a:rPr lang="en-GB" dirty="0"/>
              <a:t>the matter being considered is quasi-judicial or regulatory in nature and the outside body has an interest (i.e. as applicant or objector); or</a:t>
            </a:r>
          </a:p>
          <a:p>
            <a:pPr marL="171450" indent="-171450">
              <a:buFont typeface="Arial" panose="020B0604020202020204" pitchFamily="34" charset="0"/>
              <a:buChar char="•"/>
            </a:pPr>
            <a:r>
              <a:rPr lang="en-GB" dirty="0"/>
              <a:t>they have an additional personal interest.</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10</a:t>
            </a:fld>
            <a:endParaRPr lang="en-GB" dirty="0"/>
          </a:p>
        </p:txBody>
      </p:sp>
    </p:spTree>
    <p:extLst>
      <p:ext uri="{BB962C8B-B14F-4D97-AF65-F5344CB8AC3E}">
        <p14:creationId xmlns:p14="http://schemas.microsoft.com/office/powerpoint/2010/main" val="270793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Stage 1: Connection – </a:t>
            </a:r>
            <a:r>
              <a:rPr lang="en-GB" b="0" dirty="0"/>
              <a:t>this</a:t>
            </a:r>
            <a:r>
              <a:rPr lang="en-GB" b="1" dirty="0"/>
              <a:t> </a:t>
            </a:r>
            <a:r>
              <a:rPr lang="en-GB" b="0" dirty="0"/>
              <a:t>is any link between the matter being considered and the councillor or a person or body they are associated with. This could be a family relationship or a social or professional contact. It would also include anything registered as an interest under Section 4 of the Code.</a:t>
            </a:r>
          </a:p>
          <a:p>
            <a:endParaRPr lang="en-GB" b="1" dirty="0"/>
          </a:p>
          <a:p>
            <a:r>
              <a:rPr lang="en-GB" dirty="0"/>
              <a:t>Paragraph 5.4 of the Code outlines matters that are not considered a connection for the purpose of the Code. This includes </a:t>
            </a:r>
            <a:r>
              <a:rPr lang="en-GB" b="1" dirty="0"/>
              <a:t>simply having previous knowledge or experience of a matter</a:t>
            </a:r>
            <a:r>
              <a:rPr lang="en-GB" dirty="0"/>
              <a:t>. It also includes:</a:t>
            </a:r>
          </a:p>
          <a:p>
            <a:r>
              <a:rPr lang="en-GB" dirty="0"/>
              <a:t>a) being a Council Tax or rate payer, or a council house tenant</a:t>
            </a:r>
          </a:p>
          <a:p>
            <a:r>
              <a:rPr lang="en-GB" dirty="0"/>
              <a:t>b) being a councillor when matter relating to elected members’ remuneration, allowances, expenses, support services or pensions are being considered; or </a:t>
            </a:r>
          </a:p>
          <a:p>
            <a:pPr marL="228600" indent="-228600">
              <a:buAutoNum type="alphaLcParenR" startAt="3"/>
            </a:pPr>
            <a:r>
              <a:rPr lang="en-GB" dirty="0"/>
              <a:t>being a member of an outside body to which the councillor has been appointed or nominated by the council (such as regional transport partnerships, health and social care IJBs, city region deals, ALEOs and voluntary organisations. </a:t>
            </a:r>
          </a:p>
          <a:p>
            <a:endParaRPr lang="en-GB" dirty="0"/>
          </a:p>
          <a:p>
            <a:r>
              <a:rPr lang="en-GB" dirty="0"/>
              <a:t>This means that councillors will be allowed to take part in Council discussions and </a:t>
            </a:r>
            <a:r>
              <a:rPr lang="en-GB" b="0" dirty="0"/>
              <a:t>decision-making on matters relating to an outside body </a:t>
            </a:r>
            <a:r>
              <a:rPr lang="en-GB" dirty="0"/>
              <a:t>or ALEO they have been appointed or nominated to. This includes matters concerning finance and the funding of the outside body.</a:t>
            </a:r>
          </a:p>
          <a:p>
            <a:endParaRPr lang="en-GB" dirty="0"/>
          </a:p>
          <a:p>
            <a:r>
              <a:rPr lang="en-GB" dirty="0"/>
              <a:t>However, as previously mentioned, this is unless:</a:t>
            </a:r>
          </a:p>
          <a:p>
            <a:r>
              <a:rPr lang="en-GB" dirty="0"/>
              <a:t>(</a:t>
            </a:r>
            <a:r>
              <a:rPr lang="en-GB" dirty="0" err="1"/>
              <a:t>i</a:t>
            </a:r>
            <a:r>
              <a:rPr lang="en-GB" dirty="0"/>
              <a:t>) the matter being considered by the Council is quasi-judicial or regulatory and outside body has involvement; or (ii) the councillor has a personal conflict by reason of their actions or legal obligations. </a:t>
            </a:r>
          </a:p>
          <a:p>
            <a:endParaRPr lang="en-GB" dirty="0"/>
          </a:p>
          <a:p>
            <a:r>
              <a:rPr lang="en-GB" dirty="0"/>
              <a:t>An example of where a councillor may have a </a:t>
            </a:r>
            <a:r>
              <a:rPr lang="en-GB" b="1" dirty="0"/>
              <a:t>personal conflict </a:t>
            </a:r>
            <a:r>
              <a:rPr lang="en-GB" dirty="0"/>
              <a:t>(other than through their membership of the outside body or ALEO), in this context, would be where their partner works for the outside body, and where the body is seeking a package of funding from the Council for its operations that could have an impact on their partner’s job.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11</a:t>
            </a:fld>
            <a:endParaRPr lang="en-GB" dirty="0"/>
          </a:p>
        </p:txBody>
      </p:sp>
    </p:spTree>
    <p:extLst>
      <p:ext uri="{BB962C8B-B14F-4D97-AF65-F5344CB8AC3E}">
        <p14:creationId xmlns:p14="http://schemas.microsoft.com/office/powerpoint/2010/main" val="50274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Stage 2: Interest </a:t>
            </a:r>
            <a:r>
              <a:rPr lang="en-GB" dirty="0"/>
              <a:t>- If a councillor has a connection to a matter being discussed, they are then required to apply the Objective Test, being whether a member of the public, with knowledge of the relevant facts, would reasonably regard their connection to the matter as being sufficiently significant as to be likely to influence their discussion or decision-making. </a:t>
            </a:r>
          </a:p>
          <a:p>
            <a:endParaRPr lang="en-GB" dirty="0"/>
          </a:p>
          <a:p>
            <a:r>
              <a:rPr lang="en-GB" dirty="0"/>
              <a:t>If test is met then it is an interest that requires to be declared.</a:t>
            </a:r>
          </a:p>
          <a:p>
            <a:endParaRPr lang="en-GB" dirty="0"/>
          </a:p>
          <a:p>
            <a:r>
              <a:rPr lang="en-GB" dirty="0"/>
              <a:t>The Code now makes it clear that the requirement to disclose or declare interests applies both in formal and informal dealings with Council officers and other councillors (and not just in formal Council or committee meetings).</a:t>
            </a:r>
          </a:p>
          <a:p>
            <a:endParaRPr lang="en-GB" dirty="0"/>
          </a:p>
          <a:p>
            <a:r>
              <a:rPr lang="en-GB" b="1" dirty="0"/>
              <a:t>Stage 3: Participation</a:t>
            </a:r>
            <a:r>
              <a:rPr lang="en-GB" dirty="0"/>
              <a:t>. If a councillor has a declarable interest they cannot participate in the discussion or any voting on the matter. They must leave the room (or if it is online then the online meeting). This is to ensure they do not influence other members and / or to avoid any perception they could be doing so.</a:t>
            </a:r>
          </a:p>
          <a:p>
            <a:endParaRPr lang="en-GB" dirty="0"/>
          </a:p>
          <a:p>
            <a:r>
              <a:rPr lang="en-GB" dirty="0"/>
              <a:t>Councillors are only required to provide enough information for those present to understand why they have a declarable interest.</a:t>
            </a:r>
          </a:p>
          <a:p>
            <a:endParaRPr lang="en-GB" dirty="0"/>
          </a:p>
          <a:p>
            <a:r>
              <a:rPr lang="en-GB" dirty="0"/>
              <a:t>The Code notes that, in some circumstances, a councillor may consider it is appropriate, for transparency reasons, to state publicly that while they have a connection to a matter, they do not consider it amounts to an interest (and to explain why). </a:t>
            </a:r>
          </a:p>
        </p:txBody>
      </p:sp>
      <p:sp>
        <p:nvSpPr>
          <p:cNvPr id="4" name="Slide Number Placeholder 3"/>
          <p:cNvSpPr>
            <a:spLocks noGrp="1"/>
          </p:cNvSpPr>
          <p:nvPr>
            <p:ph type="sldNum" sz="quarter" idx="5"/>
          </p:nvPr>
        </p:nvSpPr>
        <p:spPr/>
        <p:txBody>
          <a:bodyPr/>
          <a:lstStyle/>
          <a:p>
            <a:fld id="{A4258B54-C63B-4925-A69B-E90D3878C3C5}" type="slidenum">
              <a:rPr lang="en-GB" smtClean="0"/>
              <a:t>12</a:t>
            </a:fld>
            <a:endParaRPr lang="en-GB" dirty="0"/>
          </a:p>
        </p:txBody>
      </p:sp>
    </p:spTree>
    <p:extLst>
      <p:ext uri="{BB962C8B-B14F-4D97-AF65-F5344CB8AC3E}">
        <p14:creationId xmlns:p14="http://schemas.microsoft.com/office/powerpoint/2010/main" val="249269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provisions under section 6 on lobbying and access have been simplified. The Code now distinguishes lobbying, from helping constituents and community engagement.</a:t>
            </a:r>
          </a:p>
          <a:p>
            <a:endParaRPr lang="en-GB" dirty="0"/>
          </a:p>
          <a:p>
            <a:r>
              <a:rPr lang="en-GB" b="0" dirty="0"/>
              <a:t>The Code explains that </a:t>
            </a:r>
            <a:r>
              <a:rPr lang="en-GB" b="1" dirty="0"/>
              <a:t>lobbying </a:t>
            </a:r>
            <a:r>
              <a:rPr lang="en-GB" b="0" dirty="0"/>
              <a:t>is where a councillor is approached by an individual or organisation who is seeking to influence them for financial gain or advantage.</a:t>
            </a:r>
          </a:p>
          <a:p>
            <a:endParaRPr lang="en-GB" b="0" dirty="0"/>
          </a:p>
          <a:p>
            <a:r>
              <a:rPr lang="en-GB" dirty="0"/>
              <a:t>The Code requires councillors to have regard to the </a:t>
            </a:r>
            <a:r>
              <a:rPr lang="en-GB" b="1" dirty="0"/>
              <a:t>objective test </a:t>
            </a:r>
            <a:r>
              <a:rPr lang="en-GB" dirty="0"/>
              <a:t>in deciding whether, and if so, how to respond to such lobbying. This is whether a member of the public, with knowledge of the relevant facts, would reasonably regard their conduct in responding to the lobbying as being likely to influence their or the council’s decisions.</a:t>
            </a:r>
          </a:p>
          <a:p>
            <a:endParaRPr lang="en-GB" dirty="0"/>
          </a:p>
          <a:p>
            <a:r>
              <a:rPr lang="en-GB" dirty="0"/>
              <a:t>The Code lists what a councillor should and should not do if they are approached directly by an individual or organisation who is seeking to do business with the council or who is involved in a </a:t>
            </a:r>
            <a:r>
              <a:rPr lang="en-GB" b="1" dirty="0"/>
              <a:t>quasi-judicial or regulatory matter </a:t>
            </a:r>
            <a:r>
              <a:rPr lang="en-GB" dirty="0"/>
              <a:t>(such as being an applicant or an objector). </a:t>
            </a:r>
          </a:p>
          <a:p>
            <a:endParaRPr lang="en-GB" dirty="0"/>
          </a:p>
          <a:p>
            <a:r>
              <a:rPr lang="en-GB" dirty="0"/>
              <a:t>This includes that they </a:t>
            </a:r>
            <a:r>
              <a:rPr lang="en-GB" b="1" dirty="0"/>
              <a:t>WILL</a:t>
            </a:r>
            <a:r>
              <a:rPr lang="en-GB" dirty="0"/>
              <a:t> advise that individual or organisation that they cannot formulate an opinion or support their position if they are going to take part in the decision-making on the matter; and that they will direct any representations they receive to the appropriate council employee or department.</a:t>
            </a:r>
          </a:p>
          <a:p>
            <a:endParaRPr lang="en-GB" dirty="0"/>
          </a:p>
          <a:p>
            <a:r>
              <a:rPr lang="en-GB" dirty="0"/>
              <a:t>It notes they </a:t>
            </a:r>
            <a:r>
              <a:rPr lang="en-GB" b="1" dirty="0"/>
              <a:t>WILL NOT</a:t>
            </a:r>
            <a:r>
              <a:rPr lang="en-GB" dirty="0"/>
              <a:t> lobby or otherwise exert pressure ,or influence employees and their colleagues, to either make or recommend a particular decision. It further states that they will not use political group meetings to decide how they and other councillors should vote on such matters.</a:t>
            </a:r>
          </a:p>
        </p:txBody>
      </p:sp>
      <p:sp>
        <p:nvSpPr>
          <p:cNvPr id="4" name="Slide Number Placeholder 3"/>
          <p:cNvSpPr>
            <a:spLocks noGrp="1"/>
          </p:cNvSpPr>
          <p:nvPr>
            <p:ph type="sldNum" sz="quarter" idx="5"/>
          </p:nvPr>
        </p:nvSpPr>
        <p:spPr/>
        <p:txBody>
          <a:bodyPr/>
          <a:lstStyle/>
          <a:p>
            <a:fld id="{A4258B54-C63B-4925-A69B-E90D3878C3C5}" type="slidenum">
              <a:rPr lang="en-GB" smtClean="0"/>
              <a:t>13</a:t>
            </a:fld>
            <a:endParaRPr lang="en-GB" dirty="0"/>
          </a:p>
        </p:txBody>
      </p:sp>
    </p:spTree>
    <p:extLst>
      <p:ext uri="{BB962C8B-B14F-4D97-AF65-F5344CB8AC3E}">
        <p14:creationId xmlns:p14="http://schemas.microsoft.com/office/powerpoint/2010/main" val="85387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7 has also been simplified. The Code now makes it clear that the provisions in it apply to all quasi-judicial and regulatory decisions (not just planning ones).</a:t>
            </a:r>
          </a:p>
          <a:p>
            <a:endParaRPr lang="en-GB" b="0" dirty="0"/>
          </a:p>
          <a:p>
            <a:r>
              <a:rPr lang="en-GB" b="0" dirty="0"/>
              <a:t>The Code lists what councillors should and should not do when considering and making such decisions.</a:t>
            </a:r>
          </a:p>
          <a:p>
            <a:endParaRPr lang="en-GB" b="0" dirty="0"/>
          </a:p>
          <a:p>
            <a:r>
              <a:rPr lang="en-GB" b="0" dirty="0"/>
              <a:t>For example, it states that councillors </a:t>
            </a:r>
            <a:r>
              <a:rPr lang="en-GB" b="1" dirty="0"/>
              <a:t>WILL</a:t>
            </a:r>
            <a:r>
              <a:rPr lang="en-GB" dirty="0"/>
              <a:t> act fairly and be seen to act fairly, and will take into account professional advice given to them by council employees. </a:t>
            </a:r>
          </a:p>
          <a:p>
            <a:endParaRPr lang="en-GB" dirty="0"/>
          </a:p>
          <a:p>
            <a:r>
              <a:rPr lang="en-GB" dirty="0"/>
              <a:t>The Code notes that, in dealing with quasi-judicial and regulatory matters, </a:t>
            </a:r>
            <a:r>
              <a:rPr lang="en-GB" b="0" dirty="0"/>
              <a:t>councillors</a:t>
            </a:r>
            <a:r>
              <a:rPr lang="en-GB" b="1" dirty="0"/>
              <a:t> WILL NOT</a:t>
            </a:r>
            <a:r>
              <a:rPr lang="en-GB" dirty="0"/>
              <a:t> pre-judge or demonstrate bias or express any view on the application before the appropriate meeting. And that they will not make any decision until all available information is to hand and has been duly considered at the meeting.</a:t>
            </a:r>
          </a:p>
          <a:p>
            <a:endParaRPr lang="en-GB" dirty="0"/>
          </a:p>
          <a:p>
            <a:r>
              <a:rPr lang="en-GB" dirty="0"/>
              <a:t>The Code distinguishes </a:t>
            </a:r>
            <a:r>
              <a:rPr lang="en-GB" b="1" dirty="0"/>
              <a:t>policy and strategic issues </a:t>
            </a:r>
            <a:r>
              <a:rPr lang="en-GB" dirty="0"/>
              <a:t>under which individual applications may subsequently be decided, and again outlines what a councillor can and cannot do. For example it notes that they can support proposals that they consider to be of benefit to the council area; but cannot express any view that suggests they have a closed mind on the policy or strategic issue, regardless of any material considerations.</a:t>
            </a:r>
          </a:p>
          <a:p>
            <a:endParaRPr lang="en-GB" dirty="0"/>
          </a:p>
          <a:p>
            <a:r>
              <a:rPr lang="en-GB" sz="1200" b="0" kern="1200" dirty="0">
                <a:solidFill>
                  <a:schemeClr val="tx1"/>
                </a:solidFill>
                <a:effectLst/>
                <a:latin typeface="+mn-lt"/>
                <a:ea typeface="+mn-ea"/>
                <a:cs typeface="+mn-cs"/>
              </a:rPr>
              <a:t>The Code also now outlines how a councillor can make representations both when they are, and are not, a member of a quasi-judicial or regulatory decision-making committee. For example, it states that if they are member of the committee they must declare an interest in the matter and can only remain in the meeting, while that item is being discussed, for the purpose of making the representations.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circumstances where the councillor is </a:t>
            </a:r>
            <a:r>
              <a:rPr lang="en-GB" sz="1200" b="1" kern="1200" dirty="0">
                <a:solidFill>
                  <a:schemeClr val="tx1"/>
                </a:solidFill>
                <a:effectLst/>
                <a:latin typeface="+mn-lt"/>
                <a:ea typeface="+mn-ea"/>
                <a:cs typeface="+mn-cs"/>
              </a:rPr>
              <a:t>not a member </a:t>
            </a:r>
            <a:r>
              <a:rPr lang="en-GB" sz="1200" kern="1200" dirty="0">
                <a:solidFill>
                  <a:schemeClr val="tx1"/>
                </a:solidFill>
                <a:effectLst/>
                <a:latin typeface="+mn-lt"/>
                <a:ea typeface="+mn-ea"/>
                <a:cs typeface="+mn-cs"/>
              </a:rPr>
              <a:t>of any Committee which is making a decision on an application, but wishes to represent individuals or groups, the Code notes that they can only do so in accordance with their council’s procedures for any member of the public or party wishing to make </a:t>
            </a:r>
            <a:r>
              <a:rPr lang="en-GB" sz="1200" kern="1200">
                <a:solidFill>
                  <a:schemeClr val="tx1"/>
                </a:solidFill>
                <a:effectLst/>
                <a:latin typeface="+mn-lt"/>
                <a:ea typeface="+mn-ea"/>
                <a:cs typeface="+mn-cs"/>
              </a:rPr>
              <a:t>such representations</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14</a:t>
            </a:fld>
            <a:endParaRPr lang="en-GB" dirty="0"/>
          </a:p>
        </p:txBody>
      </p:sp>
    </p:spTree>
    <p:extLst>
      <p:ext uri="{BB962C8B-B14F-4D97-AF65-F5344CB8AC3E}">
        <p14:creationId xmlns:p14="http://schemas.microsoft.com/office/powerpoint/2010/main" val="176231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Annex A </a:t>
            </a:r>
            <a:r>
              <a:rPr lang="en-GB" dirty="0"/>
              <a:t>(which was previously Annex C) outlines the different roles councillors and employees have, and how they should behave towards each other. </a:t>
            </a:r>
          </a:p>
          <a:p>
            <a:endParaRPr lang="en-GB" dirty="0"/>
          </a:p>
          <a:p>
            <a:r>
              <a:rPr lang="en-GB" dirty="0"/>
              <a:t>The key message, detailed at paragraph 2 of Annex A, is that councillors and employees should work in an atmosphere of mutual trust and respect with neither party seeking to take unfair advantage of their position or influence.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Annex states that councillors and employees both have a responsibility to project a positive image of the Council, and should avoid making any public comments that could bring it into disrepute. It should be noted that this provision does not seek to restrict a councillor’s ability to scrutinise properly the performance of the Council or its employees. Instead, it seeks to discourage a councillor from making unfounded public accusations.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Annex further reiterates that councillors should not raise any adverse matters relating to the performance, conduct or capability of employees in public. </a:t>
            </a:r>
          </a:p>
          <a:p>
            <a:endParaRPr lang="en-GB" dirty="0"/>
          </a:p>
          <a:p>
            <a:r>
              <a:rPr lang="en-GB" b="1" dirty="0"/>
              <a:t>Annex B</a:t>
            </a:r>
            <a:r>
              <a:rPr lang="en-GB" dirty="0"/>
              <a:t>: Contains some Definitions in order to provide further clarity.</a:t>
            </a:r>
          </a:p>
          <a:p>
            <a:endParaRPr lang="en-GB" dirty="0"/>
          </a:p>
          <a:p>
            <a:r>
              <a:rPr lang="en-GB" b="1" dirty="0"/>
              <a:t>Annex C: is entitled “</a:t>
            </a:r>
            <a:r>
              <a:rPr lang="en-GB" b="0" dirty="0"/>
              <a:t>Breaches of the Code” </a:t>
            </a:r>
            <a:r>
              <a:rPr lang="en-GB" dirty="0"/>
              <a:t>( this was previously Annex A) and outlines:</a:t>
            </a:r>
          </a:p>
          <a:p>
            <a:pPr marL="171450" indent="-171450">
              <a:buFont typeface="Arial" panose="020B0604020202020204" pitchFamily="34" charset="0"/>
              <a:buChar char="•"/>
            </a:pPr>
            <a:r>
              <a:rPr lang="en-GB" dirty="0"/>
              <a:t>how complaints about potential breaches of the Code are investigated and adjudicated upon;</a:t>
            </a:r>
          </a:p>
          <a:p>
            <a:pPr marL="171450" indent="-171450">
              <a:buFont typeface="Arial" panose="020B0604020202020204" pitchFamily="34" charset="0"/>
              <a:buChar char="•"/>
            </a:pPr>
            <a:r>
              <a:rPr lang="en-GB" dirty="0"/>
              <a:t>the sanctions are available to the Standards Commission should it find a breach of the Code at a Hearing; and </a:t>
            </a:r>
          </a:p>
          <a:p>
            <a:pPr marL="171450" indent="-171450">
              <a:buFont typeface="Arial" panose="020B0604020202020204" pitchFamily="34" charset="0"/>
              <a:buChar char="•"/>
            </a:pPr>
            <a:r>
              <a:rPr lang="en-GB" dirty="0"/>
              <a:t>that the Standards Commission can impose an interim suspension while a complaint is being investigated.</a:t>
            </a:r>
          </a:p>
        </p:txBody>
      </p:sp>
      <p:sp>
        <p:nvSpPr>
          <p:cNvPr id="4" name="Slide Number Placeholder 3"/>
          <p:cNvSpPr>
            <a:spLocks noGrp="1"/>
          </p:cNvSpPr>
          <p:nvPr>
            <p:ph type="sldNum" sz="quarter" idx="5"/>
          </p:nvPr>
        </p:nvSpPr>
        <p:spPr/>
        <p:txBody>
          <a:bodyPr/>
          <a:lstStyle/>
          <a:p>
            <a:fld id="{A4258B54-C63B-4925-A69B-E90D3878C3C5}" type="slidenum">
              <a:rPr lang="en-GB" smtClean="0"/>
              <a:t>15</a:t>
            </a:fld>
            <a:endParaRPr lang="en-GB" dirty="0"/>
          </a:p>
        </p:txBody>
      </p:sp>
    </p:spTree>
    <p:extLst>
      <p:ext uri="{BB962C8B-B14F-4D97-AF65-F5344CB8AC3E}">
        <p14:creationId xmlns:p14="http://schemas.microsoft.com/office/powerpoint/2010/main" val="1668858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Standards Commission’s Guidance document on the Code has been comprehensively rewritten. We consulted on the draft and have updated it to reflect the responses received. </a:t>
            </a:r>
          </a:p>
          <a:p>
            <a:endParaRPr lang="en-GB" dirty="0"/>
          </a:p>
          <a:p>
            <a:r>
              <a:rPr lang="en-GB" dirty="0"/>
              <a:t>The Guidance includes numerous illustrations and case examples – some are taken from real cases in Scotland, Wales and Northern Ireland, and some are made-up scenarios.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16</a:t>
            </a:fld>
            <a:endParaRPr lang="en-GB" dirty="0"/>
          </a:p>
        </p:txBody>
      </p:sp>
    </p:spTree>
    <p:extLst>
      <p:ext uri="{BB962C8B-B14F-4D97-AF65-F5344CB8AC3E}">
        <p14:creationId xmlns:p14="http://schemas.microsoft.com/office/powerpoint/2010/main" val="2322472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existing Advice Notes have all been updated and include examples and scenarios, where appropriate.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17</a:t>
            </a:fld>
            <a:endParaRPr lang="en-GB" dirty="0"/>
          </a:p>
        </p:txBody>
      </p:sp>
    </p:spTree>
    <p:extLst>
      <p:ext uri="{BB962C8B-B14F-4D97-AF65-F5344CB8AC3E}">
        <p14:creationId xmlns:p14="http://schemas.microsoft.com/office/powerpoint/2010/main" val="2389880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Advice Notes on Gifts and Hospitality, and on Social Media. </a:t>
            </a:r>
          </a:p>
          <a:p>
            <a:endParaRPr lang="en-GB" dirty="0"/>
          </a:p>
          <a:p>
            <a:r>
              <a:rPr lang="en-GB" dirty="0"/>
              <a:t>A standard presentation on the main provisions in the Councillors’ Code is also available. </a:t>
            </a:r>
            <a:endParaRPr lang="en-GB" b="1" dirty="0"/>
          </a:p>
          <a:p>
            <a:endParaRPr lang="en-GB" b="1" dirty="0"/>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18</a:t>
            </a:fld>
            <a:endParaRPr lang="en-GB" dirty="0"/>
          </a:p>
        </p:txBody>
      </p:sp>
    </p:spTree>
    <p:extLst>
      <p:ext uri="{BB962C8B-B14F-4D97-AF65-F5344CB8AC3E}">
        <p14:creationId xmlns:p14="http://schemas.microsoft.com/office/powerpoint/2010/main" val="328018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19</a:t>
            </a:fld>
            <a:endParaRPr lang="en-GB" dirty="0"/>
          </a:p>
        </p:txBody>
      </p:sp>
    </p:spTree>
    <p:extLst>
      <p:ext uri="{BB962C8B-B14F-4D97-AF65-F5344CB8AC3E}">
        <p14:creationId xmlns:p14="http://schemas.microsoft.com/office/powerpoint/2010/main" val="91205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8B54-C63B-4925-A69B-E90D3878C3C5}" type="slidenum">
              <a:rPr lang="en-GB" smtClean="0"/>
              <a:t>2</a:t>
            </a:fld>
            <a:endParaRPr lang="en-GB" dirty="0"/>
          </a:p>
        </p:txBody>
      </p:sp>
    </p:spTree>
    <p:extLst>
      <p:ext uri="{BB962C8B-B14F-4D97-AF65-F5344CB8AC3E}">
        <p14:creationId xmlns:p14="http://schemas.microsoft.com/office/powerpoint/2010/main" val="413435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 changes to the Code:</a:t>
            </a:r>
          </a:p>
          <a:p>
            <a:pPr marL="171450" indent="-171450">
              <a:buFont typeface="Arial" panose="020B0604020202020204" pitchFamily="34" charset="0"/>
              <a:buChar char="•"/>
            </a:pPr>
            <a:r>
              <a:rPr lang="en-GB" dirty="0"/>
              <a:t>Provisions are now written in plain English wherever possible, to make it more understandable and accessible. </a:t>
            </a:r>
          </a:p>
          <a:p>
            <a:pPr marL="171450" indent="-171450">
              <a:buFont typeface="Arial" panose="020B0604020202020204" pitchFamily="34" charset="0"/>
              <a:buChar char="•"/>
            </a:pPr>
            <a:r>
              <a:rPr lang="en-GB" dirty="0"/>
              <a:t>Most of the factual background information, guidance and reasoning has been removed (and will now be in the Standards Commission’s Guidance). This is to make Code more concise and to avoid repetition.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provisions are now in the first person – for example, “I will” or “I won’t” do something. The aim is to encourage ownership and engagement.</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The introduction section emphasises that it is a councillor’s personal responsibility to be familiar and to comply with the provisions of the Code, the law and their council’s rules, standing orders and regulations. It provides that councillors will not, at any time, advocate or encourage any action that is contrary to the Code.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3</a:t>
            </a:fld>
            <a:endParaRPr lang="en-GB" dirty="0"/>
          </a:p>
        </p:txBody>
      </p:sp>
    </p:spTree>
    <p:extLst>
      <p:ext uri="{BB962C8B-B14F-4D97-AF65-F5344CB8AC3E}">
        <p14:creationId xmlns:p14="http://schemas.microsoft.com/office/powerpoint/2010/main" val="293138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1 provides more information about when the Code will apply. As before, the Code does not apply to a councillor’s private or family life. It only applies when they are acting as a councillor and / or when they could reasonably be regarded as acting as such.</a:t>
            </a:r>
          </a:p>
          <a:p>
            <a:endParaRPr lang="en-GB" dirty="0"/>
          </a:p>
          <a:p>
            <a:r>
              <a:rPr lang="en-GB" dirty="0"/>
              <a:t>In determining whether the Code applies, the Standards Commission will apply an objective test and will consider whether a member of the public, with knowledge of the relevant facts, would reasonably consider that the individual was acting as a councillor at the time of the events in question. The Code states this can include when councillors are engaging in online activity. </a:t>
            </a:r>
          </a:p>
          <a:p>
            <a:endParaRPr lang="en-GB" dirty="0"/>
          </a:p>
          <a:p>
            <a:r>
              <a:rPr lang="en-GB" dirty="0"/>
              <a:t>This does not mean that councillors are prevented from expressing views and making political comment – they are just required to do so in a way that is compatible with the substantive provisions of the Code, being Sections 3-7 and Annex A inclusive. This includes the requirement to behave with courtesy and respect, and to maintain confidentiality. Councillors are encouraged to seek advice if they are unsure if the Code applies.</a:t>
            </a:r>
          </a:p>
          <a:p>
            <a:endParaRPr lang="en-GB" dirty="0"/>
          </a:p>
          <a:p>
            <a:r>
              <a:rPr lang="en-GB" dirty="0"/>
              <a:t>Section 2 now states that a breach of one or more of the key principles does not, in itself, constitute evidence of a breach of the Code. However, it notes that the key principles can be used by the Ethical Standards Commissioner’s office (in its investigatory role) and the Standards Commission (in its adjudicatory role) to assist with interpretation of alleged breaches of the substantive sections of the Code.</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4</a:t>
            </a:fld>
            <a:endParaRPr lang="en-GB" dirty="0"/>
          </a:p>
        </p:txBody>
      </p:sp>
    </p:spTree>
    <p:extLst>
      <p:ext uri="{BB962C8B-B14F-4D97-AF65-F5344CB8AC3E}">
        <p14:creationId xmlns:p14="http://schemas.microsoft.com/office/powerpoint/2010/main" val="17127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revised Code now makes it clear that the requirement for councillors to treat everyone with courtesy and respect includes in person, in writing, at meetings and when they are online. </a:t>
            </a:r>
          </a:p>
          <a:p>
            <a:endParaRPr lang="en-GB" dirty="0"/>
          </a:p>
          <a:p>
            <a:r>
              <a:rPr lang="en-GB" dirty="0"/>
              <a:t>New paragraph 3.2, provides that councillors must not discriminate unlawfully and should advance equality of opportunity.</a:t>
            </a:r>
          </a:p>
          <a:p>
            <a:endParaRPr lang="en-GB" dirty="0"/>
          </a:p>
          <a:p>
            <a:r>
              <a:rPr lang="en-GB" dirty="0"/>
              <a:t>The Code notes that disrespect, bullying and harassment can be:</a:t>
            </a:r>
          </a:p>
          <a:p>
            <a:r>
              <a:rPr lang="en-GB" dirty="0"/>
              <a:t>a) a one-off incident, </a:t>
            </a:r>
          </a:p>
          <a:p>
            <a:r>
              <a:rPr lang="en-GB" dirty="0"/>
              <a:t>b) part of a cumulative course of conduct; </a:t>
            </a:r>
          </a:p>
          <a:p>
            <a:r>
              <a:rPr lang="en-GB" dirty="0"/>
              <a:t>c) a pattern of behaviour; and</a:t>
            </a:r>
          </a:p>
          <a:p>
            <a:r>
              <a:rPr lang="en-GB" dirty="0"/>
              <a:t>d) physical, verbal and non-verbal conduct.</a:t>
            </a:r>
          </a:p>
          <a:p>
            <a:r>
              <a:rPr lang="en-GB" dirty="0"/>
              <a:t>It notes that it is the impact of the behaviour, not the intent, that is the key.</a:t>
            </a:r>
          </a:p>
          <a:p>
            <a:endParaRPr lang="en-GB" dirty="0"/>
          </a:p>
          <a:p>
            <a:r>
              <a:rPr lang="en-GB" dirty="0"/>
              <a:t>New provision stating that councillors must not undermine any individual employee or group of employees, or raise concerns about their performance, conduct or capability in public (was previously only mentioned in an Annex). </a:t>
            </a:r>
          </a:p>
          <a:p>
            <a:endParaRPr lang="en-GB" dirty="0"/>
          </a:p>
          <a:p>
            <a:r>
              <a:rPr lang="en-GB" dirty="0"/>
              <a:t>Also a provision stating that councillors will not take, or seek to take, unfair advantage of their position in their dealings with employees; and that they will not bring any undue influence to bear on employees to take a certain action. The provision prohibits councillors from asking or directing an employee to do something that they know, or should reasonably know, could compromise the employee or prevent them from undertaking their duties properly and appropriately.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5</a:t>
            </a:fld>
            <a:endParaRPr lang="en-GB" dirty="0"/>
          </a:p>
        </p:txBody>
      </p:sp>
    </p:spTree>
    <p:extLst>
      <p:ext uri="{BB962C8B-B14F-4D97-AF65-F5344CB8AC3E}">
        <p14:creationId xmlns:p14="http://schemas.microsoft.com/office/powerpoint/2010/main" val="68243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provisions on gifts and hospitality have been tightened. The changes are designed to avoid any perception that councillors are using their role to obtain access to benefits that members of the public would otherwise be expected to pay for, and also to prevent them from being influenced (inadvertently or otherwise) into making decisions for reasons other than the public interest.</a:t>
            </a:r>
          </a:p>
          <a:p>
            <a:endParaRPr lang="en-GB" dirty="0"/>
          </a:p>
          <a:p>
            <a:r>
              <a:rPr lang="en-GB" dirty="0"/>
              <a:t>The Code makes it clear that the default position is councillors should refuse all offers of gifts &amp; hospitality, except in very limited circumstances which are listed at paragraph </a:t>
            </a:r>
            <a:r>
              <a:rPr lang="en-GB" b="1" dirty="0"/>
              <a:t>3.15</a:t>
            </a:r>
            <a:r>
              <a:rPr lang="en-GB" dirty="0"/>
              <a:t>. It should be noted that acceptance can include accepting the </a:t>
            </a:r>
            <a:r>
              <a:rPr lang="en-GB" i="1" dirty="0"/>
              <a:t>promise</a:t>
            </a:r>
            <a:r>
              <a:rPr lang="en-GB" dirty="0"/>
              <a:t> of a gift or hospitality.</a:t>
            </a:r>
          </a:p>
          <a:p>
            <a:endParaRPr lang="en-GB" dirty="0"/>
          </a:p>
          <a:p>
            <a:r>
              <a:rPr lang="en-GB" dirty="0"/>
              <a:t>The exceptions under paragraph </a:t>
            </a:r>
            <a:r>
              <a:rPr lang="en-GB" b="1" dirty="0"/>
              <a:t>3.15 </a:t>
            </a:r>
            <a:r>
              <a:rPr lang="en-GB" dirty="0"/>
              <a:t>are:</a:t>
            </a:r>
          </a:p>
          <a:p>
            <a:r>
              <a:rPr lang="en-GB" dirty="0"/>
              <a:t>a) minor items or tokens of modest intrinsic value offered on an infrequent basis (such as a pen or a notepad).</a:t>
            </a:r>
          </a:p>
          <a:p>
            <a:r>
              <a:rPr lang="en-GB" dirty="0"/>
              <a:t>b) a civic gift being offered to the Council;</a:t>
            </a:r>
          </a:p>
          <a:p>
            <a:r>
              <a:rPr lang="en-GB" dirty="0"/>
              <a:t>c) hospitality that would reasonably be associated with their duties as a councillor or as a member of an ALEO (such as tea or coffee at a local event, or a buffet lunch included at a training event or conference); or</a:t>
            </a:r>
          </a:p>
          <a:p>
            <a:r>
              <a:rPr lang="en-GB" dirty="0"/>
              <a:t>d) hospitality that has been approved in advance by the Council or the ALEO. </a:t>
            </a:r>
          </a:p>
          <a:p>
            <a:endParaRPr lang="en-GB" dirty="0"/>
          </a:p>
          <a:p>
            <a:r>
              <a:rPr lang="en-GB" dirty="0"/>
              <a:t>In considering whether an offer of gift or hospitality may fall within one of these exceptions, Councillors will be required to consider an objective test. This is whether a member of the public, with knowledge of the relevant facts, would reasonably consider that acceptance of the gift or hospitality might lead the councillor to being influenced in their discussion or decision-making.</a:t>
            </a:r>
          </a:p>
          <a:p>
            <a:endParaRPr lang="en-GB" dirty="0"/>
          </a:p>
          <a:p>
            <a:r>
              <a:rPr lang="en-GB" dirty="0"/>
              <a:t>The Code recognises that if a councillor is representing their Council in a civic role, they will be expected, and allowed, to accept hospitality associated with that role such a dinner, to commemorate an anniversary of an event. </a:t>
            </a:r>
          </a:p>
          <a:p>
            <a:endParaRPr lang="en-GB" dirty="0"/>
          </a:p>
          <a:p>
            <a:r>
              <a:rPr lang="en-GB" dirty="0"/>
              <a:t>Similarly, the Code recognises that there can be situations where a councillor may be expected to accept gifts on the Council’s behalf, particularly if it could cause embarrassment or offence not to do so. An example could be a gift from representatives of a twin town or another organisation visiting the area. In such circumstances, the councillor will be required to accept the gift on behalf of the Council and pass it to the appropriate officer. </a:t>
            </a:r>
          </a:p>
          <a:p>
            <a:endParaRPr lang="en-GB" dirty="0"/>
          </a:p>
          <a:p>
            <a:r>
              <a:rPr lang="en-GB" dirty="0"/>
              <a:t>Councillors will be required to advise their Monitoring Officer promptly if they are offered (but refuse) any gift or hospitality of any significant value and / or if they are offered any gift or hospitality from the same source on a repeated basis (so that the Council can monitor this).</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6</a:t>
            </a:fld>
            <a:endParaRPr lang="en-GB" dirty="0"/>
          </a:p>
        </p:txBody>
      </p:sp>
    </p:spTree>
    <p:extLst>
      <p:ext uri="{BB962C8B-B14F-4D97-AF65-F5344CB8AC3E}">
        <p14:creationId xmlns:p14="http://schemas.microsoft.com/office/powerpoint/2010/main" val="69937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has been clarified to make it clear that confidential information is not just information deemed to be confidential by statute. It notes that such information can also include discussions, documents and information which is not yet public or which is never intended to be public.</a:t>
            </a:r>
          </a:p>
          <a:p>
            <a:endParaRPr lang="en-GB" dirty="0"/>
          </a:p>
          <a:p>
            <a:r>
              <a:rPr lang="en-GB" dirty="0"/>
              <a:t>The Code notes that councillors should assume they cannot disclose confidential information, or information which should reasonably be regarded as being of a confidential or of a private nature, without the express consent of a person or body authorised to give such consent.  If a councillor cannot obtain such express consent, they should assume it is not given.</a:t>
            </a:r>
          </a:p>
          <a:p>
            <a:endParaRPr lang="en-GB" dirty="0"/>
          </a:p>
          <a:p>
            <a:r>
              <a:rPr lang="en-GB" dirty="0"/>
              <a:t>Paragraph 3.23 states that councillors are only to use confidential information to undertake their duties as a councillor. They must not use it in any way for personal or party-political advantage or to discredit the council (even </a:t>
            </a:r>
            <a:r>
              <a:rPr lang="en-GB"/>
              <a:t>if they </a:t>
            </a:r>
            <a:r>
              <a:rPr lang="en-GB" dirty="0"/>
              <a:t>are of the view that the information should be publicly available).</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7</a:t>
            </a:fld>
            <a:endParaRPr lang="en-GB" dirty="0"/>
          </a:p>
        </p:txBody>
      </p:sp>
    </p:spTree>
    <p:extLst>
      <p:ext uri="{BB962C8B-B14F-4D97-AF65-F5344CB8AC3E}">
        <p14:creationId xmlns:p14="http://schemas.microsoft.com/office/powerpoint/2010/main" val="94399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Category 1</a:t>
            </a:r>
            <a:r>
              <a:rPr lang="en-GB" dirty="0"/>
              <a:t>: </a:t>
            </a:r>
            <a:r>
              <a:rPr lang="en-GB" b="1" dirty="0"/>
              <a:t>Remuneration</a:t>
            </a:r>
            <a:r>
              <a:rPr lang="en-GB" dirty="0"/>
              <a:t>: Code now makes it clear that councillors are required to register any work for which they receive, or expect to receive, payment or reward. </a:t>
            </a:r>
          </a:p>
          <a:p>
            <a:endParaRPr lang="en-GB" b="1" dirty="0"/>
          </a:p>
          <a:p>
            <a:r>
              <a:rPr lang="en-GB" b="1" dirty="0"/>
              <a:t>Category 2</a:t>
            </a:r>
            <a:r>
              <a:rPr lang="en-GB" dirty="0"/>
              <a:t>: In the current Code this category is entitled ‘unremunerated directorships’. The provisions under this category have been simplified and the category has been renamed ‘</a:t>
            </a:r>
            <a:r>
              <a:rPr lang="en-GB" b="1" dirty="0"/>
              <a:t>Other Roles</a:t>
            </a:r>
            <a:r>
              <a:rPr lang="en-GB" dirty="0"/>
              <a:t>’.</a:t>
            </a:r>
          </a:p>
          <a:p>
            <a:endParaRPr lang="en-GB" b="1" dirty="0"/>
          </a:p>
          <a:p>
            <a:r>
              <a:rPr lang="en-GB" b="1" dirty="0"/>
              <a:t>Category 3</a:t>
            </a:r>
            <a:r>
              <a:rPr lang="en-GB" b="0" dirty="0"/>
              <a:t>:</a:t>
            </a:r>
            <a:r>
              <a:rPr lang="en-GB" b="1" dirty="0"/>
              <a:t> Contracts</a:t>
            </a:r>
            <a:r>
              <a:rPr lang="en-GB" dirty="0"/>
              <a:t>. Only minor change to replace the word “consideration” with “value”.</a:t>
            </a:r>
          </a:p>
          <a:p>
            <a:endParaRPr lang="en-GB" dirty="0"/>
          </a:p>
          <a:p>
            <a:r>
              <a:rPr lang="en-GB" b="1" dirty="0"/>
              <a:t>Category 4: Election Expenses</a:t>
            </a:r>
            <a:r>
              <a:rPr lang="en-GB" dirty="0"/>
              <a:t>. The provisions have been clarified. The Code now states councilllors should register any single donation of more than £50, or any donations from the same source that together amount to more than £50, towards election expenses. This applies to any received by them, or on their behalf, within the period commencing from 12 months prior to, and including, their current term of office.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8</a:t>
            </a:fld>
            <a:endParaRPr lang="en-GB" dirty="0"/>
          </a:p>
        </p:txBody>
      </p:sp>
    </p:spTree>
    <p:extLst>
      <p:ext uri="{BB962C8B-B14F-4D97-AF65-F5344CB8AC3E}">
        <p14:creationId xmlns:p14="http://schemas.microsoft.com/office/powerpoint/2010/main" val="3971076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Category 5</a:t>
            </a:r>
            <a:r>
              <a:rPr lang="en-GB" dirty="0"/>
              <a:t>: </a:t>
            </a:r>
            <a:r>
              <a:rPr lang="en-GB" b="1" dirty="0"/>
              <a:t>Houses, Land &amp; Buildings</a:t>
            </a:r>
            <a:r>
              <a:rPr lang="en-GB" dirty="0"/>
              <a:t>. The main change under this category is that, for personal safety reasons, councillors will no longer be required to disclose their home address in the publicly available register of interests. Only details of the council ward in which the property is located need to be provided. Councillors will be required, however, to provide the full address of the property to the council’s Monitoring Officer (or their nominee), but this is to be kept confidential. </a:t>
            </a:r>
          </a:p>
          <a:p>
            <a:endParaRPr lang="en-GB" b="1" dirty="0"/>
          </a:p>
          <a:p>
            <a:r>
              <a:rPr lang="en-GB" b="1" dirty="0"/>
              <a:t>Category 6</a:t>
            </a:r>
            <a:r>
              <a:rPr lang="en-GB" dirty="0"/>
              <a:t>: </a:t>
            </a:r>
            <a:r>
              <a:rPr lang="en-GB" b="1" dirty="0"/>
              <a:t>Interest in Shares and Securities</a:t>
            </a:r>
            <a:r>
              <a:rPr lang="en-GB" dirty="0"/>
              <a:t>. The provisions under this category have been clarified and now state councillors have a registrable interest where:</a:t>
            </a:r>
          </a:p>
          <a:p>
            <a:r>
              <a:rPr lang="en-GB" dirty="0"/>
              <a:t>a) They own or have an interest in more than 1% of the issued share capital of the company or body; or</a:t>
            </a:r>
          </a:p>
          <a:p>
            <a:r>
              <a:rPr lang="en-GB" dirty="0"/>
              <a:t>b) Where, at the relevant date, the market value of any shares and securities (in any one specific company or body) that they own, or have an interest in, is greater than £25,000.</a:t>
            </a:r>
          </a:p>
          <a:p>
            <a:r>
              <a:rPr lang="en-GB" dirty="0"/>
              <a:t>‘</a:t>
            </a:r>
            <a:r>
              <a:rPr lang="en-GB" b="1" dirty="0"/>
              <a:t>Relevant date</a:t>
            </a:r>
            <a:r>
              <a:rPr lang="en-GB" dirty="0"/>
              <a:t>’ is defined in Annex B definitions as (a) the date on which a councillor was elected and (b) every April 5th following that date. This mirrors the ‘relevant date’ definition in MSPs Code.</a:t>
            </a:r>
          </a:p>
          <a:p>
            <a:endParaRPr lang="en-GB" b="1" dirty="0"/>
          </a:p>
          <a:p>
            <a:r>
              <a:rPr lang="en-GB" b="1" dirty="0"/>
              <a:t>Category 7</a:t>
            </a:r>
            <a:r>
              <a:rPr lang="en-GB" dirty="0"/>
              <a:t>: </a:t>
            </a:r>
            <a:r>
              <a:rPr lang="en-GB" b="1" dirty="0"/>
              <a:t>Gifts &amp; Hospitality</a:t>
            </a:r>
            <a:r>
              <a:rPr lang="en-GB" dirty="0"/>
              <a:t>. The Code states that as councillors are no longer allowed to accept any gifts or hospitality (other than under the very limited circumstances previously outlined), there is no longer the need to register any.</a:t>
            </a:r>
          </a:p>
          <a:p>
            <a:endParaRPr lang="en-GB" dirty="0"/>
          </a:p>
          <a:p>
            <a:r>
              <a:rPr lang="en-GB" b="1" dirty="0"/>
              <a:t>Category 8</a:t>
            </a:r>
            <a:r>
              <a:rPr lang="en-GB" dirty="0"/>
              <a:t>: </a:t>
            </a:r>
            <a:r>
              <a:rPr lang="en-GB" b="1" dirty="0"/>
              <a:t>Non-Financial Interests</a:t>
            </a:r>
            <a:r>
              <a:rPr lang="en-GB" dirty="0"/>
              <a:t>. The objective test that applies to this category has been clarified. The Code states that non-financial interests are those which members of the public, with knowledge of the relevant facts, might reasonably think could influence the councillor’s actions, speeches, votes or decision-making.</a:t>
            </a:r>
          </a:p>
          <a:p>
            <a:endParaRPr lang="en-GB" dirty="0"/>
          </a:p>
          <a:p>
            <a:r>
              <a:rPr lang="en-GB" b="1" dirty="0"/>
              <a:t>Category 9:</a:t>
            </a:r>
            <a:r>
              <a:rPr lang="en-GB" dirty="0"/>
              <a:t> </a:t>
            </a:r>
            <a:r>
              <a:rPr lang="en-GB" b="1" dirty="0"/>
              <a:t>Close Family Members</a:t>
            </a:r>
            <a:r>
              <a:rPr lang="en-GB" dirty="0"/>
              <a:t>. This is a new category under which councillors are required to register the interests of any close family member who has transactions with the Council or is likely to have transactions or do business with it. This new provision is aimed at ensuring the Council complies with accounting standards.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9</a:t>
            </a:fld>
            <a:endParaRPr lang="en-GB" dirty="0"/>
          </a:p>
        </p:txBody>
      </p:sp>
    </p:spTree>
    <p:extLst>
      <p:ext uri="{BB962C8B-B14F-4D97-AF65-F5344CB8AC3E}">
        <p14:creationId xmlns:p14="http://schemas.microsoft.com/office/powerpoint/2010/main" val="3227744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5528" y="0"/>
            <a:ext cx="6353549"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p:nvPr>
        </p:nvSpPr>
        <p:spPr>
          <a:xfrm>
            <a:off x="0" y="1886628"/>
            <a:ext cx="6288021" cy="2170345"/>
          </a:xfrm>
        </p:spPr>
        <p:txBody>
          <a:bodyPr/>
          <a:lstStyle>
            <a:lvl1pPr>
              <a:defRPr>
                <a:solidFill>
                  <a:srgbClr val="131F4B"/>
                </a:solidFill>
              </a:defRPr>
            </a:lvl1pPr>
          </a:lstStyle>
          <a:p>
            <a:r>
              <a:rPr lang="en-US"/>
              <a:t>Click to edit Master title style</a:t>
            </a:r>
            <a:endParaRPr lang="en-GB" dirty="0"/>
          </a:p>
        </p:txBody>
      </p:sp>
      <p:sp>
        <p:nvSpPr>
          <p:cNvPr id="3" name="Subtitle 2"/>
          <p:cNvSpPr>
            <a:spLocks noGrp="1"/>
          </p:cNvSpPr>
          <p:nvPr>
            <p:ph type="subTitle" idx="1"/>
          </p:nvPr>
        </p:nvSpPr>
        <p:spPr>
          <a:xfrm>
            <a:off x="6288021" y="3886200"/>
            <a:ext cx="5903979" cy="1752600"/>
          </a:xfrm>
        </p:spPr>
        <p:txBody>
          <a:bodyPr/>
          <a:lstStyle>
            <a:lvl1pPr marL="0" indent="0" algn="ctr">
              <a:buNone/>
              <a:defRPr>
                <a:solidFill>
                  <a:srgbClr val="131F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31A8A5DE-9CF3-45A6-BD90-2285A5E86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3130" y="188640"/>
            <a:ext cx="3413760" cy="1472184"/>
          </a:xfrm>
          <a:prstGeom prst="rect">
            <a:avLst/>
          </a:prstGeom>
        </p:spPr>
      </p:pic>
    </p:spTree>
    <p:extLst>
      <p:ext uri="{BB962C8B-B14F-4D97-AF65-F5344CB8AC3E}">
        <p14:creationId xmlns:p14="http://schemas.microsoft.com/office/powerpoint/2010/main" val="367609660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descr="G:\4 - Office Management\Stationery\SCS Logos\STD COMM roundel 2 red.jpg"/>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p:nvPr>
        </p:nvSpPr>
        <p:spPr>
          <a:xfrm>
            <a:off x="1391478" y="274638"/>
            <a:ext cx="10286933" cy="1143000"/>
          </a:xfrm>
        </p:spPr>
        <p:txBody>
          <a:bodyPr/>
          <a:lstStyle>
            <a:lvl1pPr algn="l">
              <a:defRPr b="1">
                <a:solidFill>
                  <a:srgbClr val="131F4B"/>
                </a:solidFill>
              </a:defRPr>
            </a:lvl1pPr>
          </a:lstStyle>
          <a:p>
            <a:r>
              <a:rPr lang="en-US"/>
              <a:t>Click to edit Master title style</a:t>
            </a:r>
            <a:endParaRPr lang="en-GB" dirty="0"/>
          </a:p>
        </p:txBody>
      </p:sp>
      <p:sp>
        <p:nvSpPr>
          <p:cNvPr id="3" name="Content Placeholder 2"/>
          <p:cNvSpPr>
            <a:spLocks noGrp="1"/>
          </p:cNvSpPr>
          <p:nvPr>
            <p:ph idx="1"/>
          </p:nvPr>
        </p:nvSpPr>
        <p:spPr>
          <a:xfrm>
            <a:off x="1391658" y="1412776"/>
            <a:ext cx="10286933" cy="5040560"/>
          </a:xfrm>
        </p:spPr>
        <p:txBody>
          <a:bodyPr/>
          <a:lstStyle>
            <a:lvl1pPr>
              <a:defRPr baseline="0">
                <a:solidFill>
                  <a:srgbClr val="7030A0"/>
                </a:solidFill>
              </a:defRPr>
            </a:lvl1pPr>
            <a:lvl2pPr>
              <a:defRPr>
                <a:solidFill>
                  <a:srgbClr val="131F4B"/>
                </a:solidFill>
              </a:defRPr>
            </a:lvl2pPr>
            <a:lvl3pPr>
              <a:defRPr>
                <a:solidFill>
                  <a:srgbClr val="131F4B"/>
                </a:solidFill>
              </a:defRPr>
            </a:lvl3pPr>
            <a:lvl4pPr>
              <a:defRPr>
                <a:solidFill>
                  <a:srgbClr val="131F4B"/>
                </a:solidFill>
              </a:defRPr>
            </a:lvl4pPr>
            <a:lvl5pPr>
              <a:defRPr>
                <a:solidFill>
                  <a:srgbClr val="131F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5008517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BD32BC-B26A-4FAA-9A0A-535AFB6E7580}" type="slidenum">
              <a:rPr lang="en-GB" smtClean="0"/>
              <a:t>‹#›</a:t>
            </a:fld>
            <a:endParaRPr lang="en-GB" dirty="0"/>
          </a:p>
        </p:txBody>
      </p:sp>
      <p:sp>
        <p:nvSpPr>
          <p:cNvPr id="9" name="Rectangle 8"/>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ext Placeholder 2"/>
          <p:cNvSpPr>
            <a:spLocks noGrp="1"/>
          </p:cNvSpPr>
          <p:nvPr>
            <p:ph type="body" idx="1"/>
          </p:nvPr>
        </p:nvSpPr>
        <p:spPr>
          <a:xfrm>
            <a:off x="1295466" y="2906713"/>
            <a:ext cx="1003081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295466" y="4406901"/>
            <a:ext cx="10030817" cy="1362075"/>
          </a:xfrm>
        </p:spPr>
        <p:txBody>
          <a:bodyPr anchor="t"/>
          <a:lstStyle>
            <a:lvl1pPr algn="l">
              <a:defRPr sz="4000" b="1" cap="all">
                <a:solidFill>
                  <a:srgbClr val="131F4B"/>
                </a:solidFill>
              </a:defRPr>
            </a:lvl1pPr>
          </a:lstStyle>
          <a:p>
            <a:r>
              <a:rPr lang="en-US"/>
              <a:t>Click to edit Master title style</a:t>
            </a:r>
            <a:endParaRPr lang="en-GB" dirty="0"/>
          </a:p>
        </p:txBody>
      </p:sp>
      <p:pic>
        <p:nvPicPr>
          <p:cNvPr id="8" name="Picture 2" descr="G:\4 - Office Management\Stationery\SCS Logos\STD COMM roundel 2 red.jpg">
            <a:extLst>
              <a:ext uri="{FF2B5EF4-FFF2-40B4-BE49-F238E27FC236}">
                <a16:creationId xmlns:a16="http://schemas.microsoft.com/office/drawing/2014/main" id="{C905F332-46E3-4BCA-B32B-57A96E4E6A80}"/>
              </a:ext>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769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7686" y="1600201"/>
            <a:ext cx="5088565" cy="4525963"/>
          </a:xfrm>
        </p:spPr>
        <p:txBody>
          <a:bodyPr/>
          <a:lstStyle>
            <a:lvl1pPr>
              <a:defRPr sz="2800" baseline="0">
                <a:solidFill>
                  <a:srgbClr val="7030A0"/>
                </a:solidFill>
              </a:defRPr>
            </a:lvl1pPr>
            <a:lvl2pPr>
              <a:defRPr sz="2400">
                <a:solidFill>
                  <a:srgbClr val="131F4B"/>
                </a:solidFill>
              </a:defRPr>
            </a:lvl2pPr>
            <a:lvl3pPr>
              <a:defRPr sz="2000">
                <a:solidFill>
                  <a:srgbClr val="131F4B"/>
                </a:solidFill>
              </a:defRPr>
            </a:lvl3pPr>
            <a:lvl4pPr>
              <a:defRPr sz="1800">
                <a:solidFill>
                  <a:srgbClr val="131F4B"/>
                </a:solidFill>
              </a:defRPr>
            </a:lvl4pPr>
            <a:lvl5pPr>
              <a:defRPr sz="1800">
                <a:solidFill>
                  <a:srgbClr val="131F4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3FBD32BC-B26A-4FAA-9A0A-535AFB6E7580}" type="slidenum">
              <a:rPr lang="en-GB" smtClean="0"/>
              <a:t>‹#›</a:t>
            </a:fld>
            <a:endParaRPr lang="en-GB" dirty="0"/>
          </a:p>
        </p:txBody>
      </p:sp>
      <p:sp>
        <p:nvSpPr>
          <p:cNvPr id="10" name="Rectangle 9"/>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4" name="Content Placeholder 3"/>
          <p:cNvSpPr>
            <a:spLocks noGrp="1"/>
          </p:cNvSpPr>
          <p:nvPr>
            <p:ph sz="half" idx="2"/>
          </p:nvPr>
        </p:nvSpPr>
        <p:spPr>
          <a:xfrm>
            <a:off x="6946304" y="1600201"/>
            <a:ext cx="4718315" cy="4525963"/>
          </a:xfrm>
        </p:spPr>
        <p:txBody>
          <a:bodyPr/>
          <a:lstStyle>
            <a:lvl1pPr>
              <a:defRPr sz="2800" baseline="0">
                <a:solidFill>
                  <a:srgbClr val="7030A0"/>
                </a:solidFill>
              </a:defRPr>
            </a:lvl1pPr>
            <a:lvl2pPr>
              <a:defRPr sz="2400">
                <a:solidFill>
                  <a:srgbClr val="131F4B"/>
                </a:solidFill>
              </a:defRPr>
            </a:lvl2pPr>
            <a:lvl3pPr>
              <a:defRPr sz="2000">
                <a:solidFill>
                  <a:srgbClr val="131F4B"/>
                </a:solidFill>
              </a:defRPr>
            </a:lvl3pPr>
            <a:lvl4pPr>
              <a:defRPr sz="1800">
                <a:solidFill>
                  <a:srgbClr val="131F4B"/>
                </a:solidFill>
              </a:defRPr>
            </a:lvl4pPr>
            <a:lvl5pPr>
              <a:defRPr sz="1800">
                <a:solidFill>
                  <a:srgbClr val="131F4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377686" y="274638"/>
            <a:ext cx="10286933" cy="1143000"/>
          </a:xfrm>
        </p:spPr>
        <p:txBody>
          <a:bodyPr/>
          <a:lstStyle>
            <a:lvl1pPr algn="l">
              <a:defRPr b="1">
                <a:solidFill>
                  <a:srgbClr val="131F4B"/>
                </a:solidFill>
              </a:defRPr>
            </a:lvl1pPr>
          </a:lstStyle>
          <a:p>
            <a:r>
              <a:rPr lang="en-US"/>
              <a:t>Click to edit Master title style</a:t>
            </a:r>
            <a:endParaRPr lang="en-GB" dirty="0"/>
          </a:p>
        </p:txBody>
      </p:sp>
      <p:pic>
        <p:nvPicPr>
          <p:cNvPr id="11" name="Picture 2" descr="G:\4 - Office Management\Stationery\SCS Logos\STD COMM roundel 2 red.jpg">
            <a:extLst>
              <a:ext uri="{FF2B5EF4-FFF2-40B4-BE49-F238E27FC236}">
                <a16:creationId xmlns:a16="http://schemas.microsoft.com/office/drawing/2014/main" id="{DC8577A5-1B52-4A86-B341-3A7701CC0E70}"/>
              </a:ext>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17518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E1B7A-4591-44A9-BB4E-637AE63C8190}" type="datetimeFigureOut">
              <a:rPr lang="en-GB" smtClean="0"/>
              <a:t>29/11/2021</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D32BC-B26A-4FAA-9A0A-535AFB6E7580}" type="slidenum">
              <a:rPr lang="en-GB" smtClean="0"/>
              <a:t>‹#›</a:t>
            </a:fld>
            <a:endParaRPr lang="en-GB" dirty="0"/>
          </a:p>
        </p:txBody>
      </p:sp>
    </p:spTree>
    <p:extLst>
      <p:ext uri="{BB962C8B-B14F-4D97-AF65-F5344CB8AC3E}">
        <p14:creationId xmlns:p14="http://schemas.microsoft.com/office/powerpoint/2010/main" val="731260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1EC2-894D-4261-8923-3B537BF8855B}"/>
              </a:ext>
            </a:extLst>
          </p:cNvPr>
          <p:cNvSpPr>
            <a:spLocks noGrp="1"/>
          </p:cNvSpPr>
          <p:nvPr>
            <p:ph type="ctrTitle"/>
          </p:nvPr>
        </p:nvSpPr>
        <p:spPr>
          <a:xfrm>
            <a:off x="0" y="704538"/>
            <a:ext cx="6288021" cy="5486400"/>
          </a:xfrm>
        </p:spPr>
        <p:txBody>
          <a:bodyPr>
            <a:normAutofit/>
          </a:bodyPr>
          <a:lstStyle/>
          <a:p>
            <a:r>
              <a:rPr lang="en-GB" sz="6700" dirty="0">
                <a:solidFill>
                  <a:schemeClr val="bg1"/>
                </a:solidFill>
              </a:rPr>
              <a:t>REVISED COUNCILLORS’ CODE OF CONDUCT</a:t>
            </a:r>
            <a:br>
              <a:rPr lang="en-GB" sz="2800" dirty="0">
                <a:solidFill>
                  <a:schemeClr val="bg1"/>
                </a:solidFill>
              </a:rPr>
            </a:br>
            <a:endParaRPr lang="en-GB" sz="3200" dirty="0"/>
          </a:p>
        </p:txBody>
      </p:sp>
      <p:sp>
        <p:nvSpPr>
          <p:cNvPr id="3" name="Subtitle 2">
            <a:extLst>
              <a:ext uri="{FF2B5EF4-FFF2-40B4-BE49-F238E27FC236}">
                <a16:creationId xmlns:a16="http://schemas.microsoft.com/office/drawing/2014/main" id="{FE38C2BC-58D2-40C6-8F5B-A843E19A4026}"/>
              </a:ext>
            </a:extLst>
          </p:cNvPr>
          <p:cNvSpPr>
            <a:spLocks noGrp="1"/>
          </p:cNvSpPr>
          <p:nvPr>
            <p:ph type="subTitle" idx="1"/>
          </p:nvPr>
        </p:nvSpPr>
        <p:spPr>
          <a:xfrm>
            <a:off x="6288021" y="2233534"/>
            <a:ext cx="5903979" cy="4812632"/>
          </a:xfrm>
        </p:spPr>
        <p:txBody>
          <a:bodyPr>
            <a:normAutofit/>
          </a:bodyPr>
          <a:lstStyle/>
          <a:p>
            <a:pPr>
              <a:spcBef>
                <a:spcPts val="0"/>
              </a:spcBef>
            </a:pPr>
            <a:endParaRPr lang="en-GB" sz="4800" dirty="0">
              <a:solidFill>
                <a:schemeClr val="tx1"/>
              </a:solidFill>
            </a:endParaRPr>
          </a:p>
          <a:p>
            <a:pPr>
              <a:spcBef>
                <a:spcPts val="0"/>
              </a:spcBef>
            </a:pPr>
            <a:r>
              <a:rPr lang="en-GB" sz="5400" b="1" dirty="0">
                <a:solidFill>
                  <a:schemeClr val="tx1"/>
                </a:solidFill>
              </a:rPr>
              <a:t>KEY CHANGES TO THE CODE</a:t>
            </a:r>
            <a:endParaRPr lang="en-GB" sz="3600" dirty="0">
              <a:solidFill>
                <a:schemeClr val="tx1"/>
              </a:solidFill>
            </a:endParaRPr>
          </a:p>
          <a:p>
            <a:pPr>
              <a:spcBef>
                <a:spcPts val="0"/>
              </a:spcBef>
            </a:pPr>
            <a:endParaRPr lang="en-GB" sz="4400" dirty="0">
              <a:solidFill>
                <a:schemeClr val="tx1"/>
              </a:solidFill>
              <a:highlight>
                <a:srgbClr val="FFFF00"/>
              </a:highlight>
            </a:endParaRPr>
          </a:p>
        </p:txBody>
      </p:sp>
    </p:spTree>
    <p:extLst>
      <p:ext uri="{BB962C8B-B14F-4D97-AF65-F5344CB8AC3E}">
        <p14:creationId xmlns:p14="http://schemas.microsoft.com/office/powerpoint/2010/main" val="231990319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E888-361E-4F67-B3CB-79C81C4848BF}"/>
              </a:ext>
            </a:extLst>
          </p:cNvPr>
          <p:cNvSpPr>
            <a:spLocks noGrp="1"/>
          </p:cNvSpPr>
          <p:nvPr>
            <p:ph type="title"/>
          </p:nvPr>
        </p:nvSpPr>
        <p:spPr/>
        <p:txBody>
          <a:bodyPr/>
          <a:lstStyle/>
          <a:p>
            <a:r>
              <a:rPr lang="en-GB" dirty="0"/>
              <a:t>5. Declarations of Interest</a:t>
            </a:r>
          </a:p>
        </p:txBody>
      </p:sp>
      <p:sp>
        <p:nvSpPr>
          <p:cNvPr id="3" name="Content Placeholder 2">
            <a:extLst>
              <a:ext uri="{FF2B5EF4-FFF2-40B4-BE49-F238E27FC236}">
                <a16:creationId xmlns:a16="http://schemas.microsoft.com/office/drawing/2014/main" id="{3D6DF753-0BC3-4BBC-9DA3-2D5D86223956}"/>
              </a:ext>
            </a:extLst>
          </p:cNvPr>
          <p:cNvSpPr>
            <a:spLocks noGrp="1"/>
          </p:cNvSpPr>
          <p:nvPr>
            <p:ph idx="1"/>
          </p:nvPr>
        </p:nvSpPr>
        <p:spPr>
          <a:xfrm>
            <a:off x="2804446" y="1417638"/>
            <a:ext cx="6583108" cy="5040560"/>
          </a:xfrm>
        </p:spPr>
        <p:txBody>
          <a:bodyPr/>
          <a:lstStyle/>
          <a:p>
            <a:pPr marL="0" indent="0" algn="ctr">
              <a:buNone/>
            </a:pPr>
            <a:r>
              <a:rPr lang="en-GB" sz="4400" b="1" dirty="0"/>
              <a:t>1. CONNECTION</a:t>
            </a:r>
          </a:p>
          <a:p>
            <a:pPr marL="0" indent="0">
              <a:buNone/>
            </a:pPr>
            <a:endParaRPr lang="en-GB" dirty="0"/>
          </a:p>
          <a:p>
            <a:pPr marL="0" indent="0">
              <a:buNone/>
            </a:pPr>
            <a:endParaRPr lang="en-GB" dirty="0"/>
          </a:p>
          <a:p>
            <a:pPr marL="0" indent="0" algn="ctr">
              <a:buNone/>
            </a:pPr>
            <a:r>
              <a:rPr lang="en-GB" sz="4400" b="1" dirty="0"/>
              <a:t>2. INTEREST</a:t>
            </a:r>
          </a:p>
          <a:p>
            <a:pPr marL="0" indent="0">
              <a:buNone/>
            </a:pPr>
            <a:endParaRPr lang="en-GB" dirty="0"/>
          </a:p>
          <a:p>
            <a:pPr marL="0" indent="0">
              <a:buNone/>
            </a:pPr>
            <a:endParaRPr lang="en-GB" dirty="0"/>
          </a:p>
          <a:p>
            <a:pPr marL="0" indent="0" algn="ctr">
              <a:buNone/>
            </a:pPr>
            <a:r>
              <a:rPr lang="en-GB" sz="4400" b="1" dirty="0"/>
              <a:t>3. PARTICIPATION</a:t>
            </a:r>
          </a:p>
        </p:txBody>
      </p:sp>
      <p:sp>
        <p:nvSpPr>
          <p:cNvPr id="4" name="Arrow: Down 3">
            <a:extLst>
              <a:ext uri="{FF2B5EF4-FFF2-40B4-BE49-F238E27FC236}">
                <a16:creationId xmlns:a16="http://schemas.microsoft.com/office/drawing/2014/main" id="{855FE998-9467-469A-AA81-64815B19F679}"/>
              </a:ext>
            </a:extLst>
          </p:cNvPr>
          <p:cNvSpPr/>
          <p:nvPr/>
        </p:nvSpPr>
        <p:spPr>
          <a:xfrm>
            <a:off x="5853684" y="22718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rrow: Down 4">
            <a:extLst>
              <a:ext uri="{FF2B5EF4-FFF2-40B4-BE49-F238E27FC236}">
                <a16:creationId xmlns:a16="http://schemas.microsoft.com/office/drawing/2014/main" id="{64739B6B-1C2B-4E31-84DB-7CA15BC2AEA5}"/>
              </a:ext>
            </a:extLst>
          </p:cNvPr>
          <p:cNvSpPr/>
          <p:nvPr/>
        </p:nvSpPr>
        <p:spPr>
          <a:xfrm>
            <a:off x="5853684" y="426922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6512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5997-0796-4DD4-99B6-190AA35C1D55}"/>
              </a:ext>
            </a:extLst>
          </p:cNvPr>
          <p:cNvSpPr>
            <a:spLocks noGrp="1"/>
          </p:cNvSpPr>
          <p:nvPr>
            <p:ph type="title"/>
          </p:nvPr>
        </p:nvSpPr>
        <p:spPr/>
        <p:txBody>
          <a:bodyPr/>
          <a:lstStyle/>
          <a:p>
            <a:r>
              <a:rPr lang="en-GB" dirty="0"/>
              <a:t>5. Declarations of Interest cont.</a:t>
            </a:r>
          </a:p>
        </p:txBody>
      </p:sp>
      <p:sp>
        <p:nvSpPr>
          <p:cNvPr id="3" name="Content Placeholder 2">
            <a:extLst>
              <a:ext uri="{FF2B5EF4-FFF2-40B4-BE49-F238E27FC236}">
                <a16:creationId xmlns:a16="http://schemas.microsoft.com/office/drawing/2014/main" id="{793E4E5D-4A03-455E-AE8B-A40E8A7E7B03}"/>
              </a:ext>
            </a:extLst>
          </p:cNvPr>
          <p:cNvSpPr>
            <a:spLocks noGrp="1"/>
          </p:cNvSpPr>
          <p:nvPr>
            <p:ph idx="1"/>
          </p:nvPr>
        </p:nvSpPr>
        <p:spPr>
          <a:xfrm>
            <a:off x="2014510" y="1417293"/>
            <a:ext cx="9832933" cy="5040560"/>
          </a:xfrm>
        </p:spPr>
        <p:txBody>
          <a:bodyPr/>
          <a:lstStyle/>
          <a:p>
            <a:pPr marL="514350" indent="-514350">
              <a:buAutoNum type="arabicPeriod"/>
            </a:pPr>
            <a:r>
              <a:rPr lang="en-GB" b="1" dirty="0">
                <a:solidFill>
                  <a:srgbClr val="002060"/>
                </a:solidFill>
              </a:rPr>
              <a:t>Connection</a:t>
            </a:r>
            <a:r>
              <a:rPr lang="en-GB" dirty="0">
                <a:solidFill>
                  <a:srgbClr val="002060"/>
                </a:solidFill>
              </a:rPr>
              <a:t> - three exceptions:</a:t>
            </a:r>
          </a:p>
          <a:p>
            <a:pPr marL="901700" indent="-358775"/>
            <a:r>
              <a:rPr lang="en-GB" dirty="0">
                <a:solidFill>
                  <a:srgbClr val="002060"/>
                </a:solidFill>
              </a:rPr>
              <a:t>Council tax payer, council house tenant</a:t>
            </a:r>
          </a:p>
          <a:p>
            <a:pPr marL="901700" indent="-358775"/>
            <a:r>
              <a:rPr lang="en-GB" dirty="0">
                <a:solidFill>
                  <a:srgbClr val="002060"/>
                </a:solidFill>
              </a:rPr>
              <a:t>Councillors’ remuneration, allowances, expenses, support services or pensions are being considered</a:t>
            </a:r>
          </a:p>
          <a:p>
            <a:pPr marL="901700" indent="-358775"/>
            <a:r>
              <a:rPr lang="en-GB" dirty="0">
                <a:solidFill>
                  <a:srgbClr val="002060"/>
                </a:solidFill>
              </a:rPr>
              <a:t>When nominated or appointed as council representative on outside body unless:</a:t>
            </a:r>
          </a:p>
          <a:p>
            <a:pPr marL="1338263" lvl="1" indent="-436563">
              <a:buFont typeface="Wingdings" panose="05000000000000000000" pitchFamily="2" charset="2"/>
              <a:buChar char="Ø"/>
            </a:pPr>
            <a:r>
              <a:rPr lang="en-GB" sz="3000" dirty="0">
                <a:solidFill>
                  <a:srgbClr val="002060"/>
                </a:solidFill>
              </a:rPr>
              <a:t>Matter quasi-judicial / regulatory and outside body has involvement</a:t>
            </a:r>
          </a:p>
          <a:p>
            <a:pPr marL="1338263" lvl="1" indent="-436563">
              <a:buFont typeface="Wingdings" panose="05000000000000000000" pitchFamily="2" charset="2"/>
              <a:buChar char="Ø"/>
            </a:pPr>
            <a:r>
              <a:rPr lang="en-GB" sz="3000" dirty="0">
                <a:solidFill>
                  <a:srgbClr val="002060"/>
                </a:solidFill>
              </a:rPr>
              <a:t>Personal conflict </a:t>
            </a:r>
          </a:p>
          <a:p>
            <a:pPr marL="1209675" lvl="1" indent="-630238">
              <a:buFont typeface="Courier New" panose="02070309020205020404" pitchFamily="49" charset="0"/>
              <a:buChar char="o"/>
            </a:pPr>
            <a:endParaRPr lang="en-GB" dirty="0"/>
          </a:p>
          <a:p>
            <a:pPr marL="1209675" lvl="1" indent="-630238">
              <a:buFont typeface="Courier New" panose="02070309020205020404" pitchFamily="49" charset="0"/>
              <a:buChar char="o"/>
            </a:pPr>
            <a:endParaRPr lang="en-GB" dirty="0"/>
          </a:p>
          <a:p>
            <a:pPr marL="514350" indent="-514350">
              <a:buAutoNum type="arabicPeriod"/>
            </a:pPr>
            <a:endParaRPr lang="en-GB" dirty="0"/>
          </a:p>
        </p:txBody>
      </p:sp>
    </p:spTree>
    <p:extLst>
      <p:ext uri="{BB962C8B-B14F-4D97-AF65-F5344CB8AC3E}">
        <p14:creationId xmlns:p14="http://schemas.microsoft.com/office/powerpoint/2010/main" val="309658285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8AC9-380B-4C26-B342-65984BC38D67}"/>
              </a:ext>
            </a:extLst>
          </p:cNvPr>
          <p:cNvSpPr>
            <a:spLocks noGrp="1"/>
          </p:cNvSpPr>
          <p:nvPr>
            <p:ph type="title"/>
          </p:nvPr>
        </p:nvSpPr>
        <p:spPr>
          <a:xfrm>
            <a:off x="1391478" y="154717"/>
            <a:ext cx="10286933" cy="1143000"/>
          </a:xfrm>
        </p:spPr>
        <p:txBody>
          <a:bodyPr/>
          <a:lstStyle/>
          <a:p>
            <a:r>
              <a:rPr lang="en-GB" dirty="0"/>
              <a:t>5. Declarations of Interest cont.</a:t>
            </a:r>
          </a:p>
        </p:txBody>
      </p:sp>
      <p:sp>
        <p:nvSpPr>
          <p:cNvPr id="3" name="Content Placeholder 2">
            <a:extLst>
              <a:ext uri="{FF2B5EF4-FFF2-40B4-BE49-F238E27FC236}">
                <a16:creationId xmlns:a16="http://schemas.microsoft.com/office/drawing/2014/main" id="{291D1477-F1DD-4204-9F78-98563FC5E032}"/>
              </a:ext>
            </a:extLst>
          </p:cNvPr>
          <p:cNvSpPr>
            <a:spLocks noGrp="1"/>
          </p:cNvSpPr>
          <p:nvPr>
            <p:ph idx="1"/>
          </p:nvPr>
        </p:nvSpPr>
        <p:spPr>
          <a:xfrm>
            <a:off x="1758642" y="1297717"/>
            <a:ext cx="10167662" cy="4563437"/>
          </a:xfrm>
        </p:spPr>
        <p:txBody>
          <a:bodyPr>
            <a:normAutofit fontScale="62500" lnSpcReduction="20000"/>
          </a:bodyPr>
          <a:lstStyle/>
          <a:p>
            <a:pPr marL="357188" indent="-357188">
              <a:buNone/>
            </a:pPr>
            <a:r>
              <a:rPr lang="en-GB" sz="5100" b="1" dirty="0">
                <a:solidFill>
                  <a:srgbClr val="002060"/>
                </a:solidFill>
              </a:rPr>
              <a:t>2.  Interest</a:t>
            </a:r>
          </a:p>
          <a:p>
            <a:pPr marL="901700" indent="-358775"/>
            <a:r>
              <a:rPr lang="en-GB" sz="4800" dirty="0">
                <a:solidFill>
                  <a:srgbClr val="002060"/>
                </a:solidFill>
              </a:rPr>
              <a:t>Application of </a:t>
            </a:r>
            <a:r>
              <a:rPr lang="en-GB" sz="4800" b="1" dirty="0">
                <a:solidFill>
                  <a:srgbClr val="002060"/>
                </a:solidFill>
              </a:rPr>
              <a:t>objective test</a:t>
            </a:r>
            <a:r>
              <a:rPr lang="en-GB" sz="4800" dirty="0">
                <a:solidFill>
                  <a:srgbClr val="002060"/>
                </a:solidFill>
              </a:rPr>
              <a:t>. If test met, the connection is a declarable interest </a:t>
            </a:r>
          </a:p>
          <a:p>
            <a:pPr marL="901700" indent="-358775"/>
            <a:r>
              <a:rPr lang="en-GB" sz="4800" dirty="0">
                <a:solidFill>
                  <a:srgbClr val="002060"/>
                </a:solidFill>
              </a:rPr>
              <a:t>Requirement to disclose/declare personal interests both in formal and informal dealings with Council officers and other councillors, not just in formal Council or committee meetings</a:t>
            </a:r>
          </a:p>
          <a:p>
            <a:pPr marL="0" indent="0">
              <a:buNone/>
            </a:pPr>
            <a:endParaRPr lang="en-GB" dirty="0">
              <a:solidFill>
                <a:srgbClr val="002060"/>
              </a:solidFill>
            </a:endParaRPr>
          </a:p>
          <a:p>
            <a:pPr marL="0" indent="0">
              <a:buNone/>
            </a:pPr>
            <a:r>
              <a:rPr lang="en-GB" sz="5100" b="1" dirty="0">
                <a:solidFill>
                  <a:srgbClr val="002060"/>
                </a:solidFill>
              </a:rPr>
              <a:t>3.   Participation</a:t>
            </a:r>
          </a:p>
          <a:p>
            <a:pPr marL="901700" indent="-358775"/>
            <a:r>
              <a:rPr lang="en-GB" sz="4800" dirty="0">
                <a:solidFill>
                  <a:srgbClr val="002060"/>
                </a:solidFill>
              </a:rPr>
              <a:t>Declare as early as possible and leave room (or online meeting)</a:t>
            </a:r>
          </a:p>
        </p:txBody>
      </p:sp>
      <p:sp>
        <p:nvSpPr>
          <p:cNvPr id="5" name="TextBox 4">
            <a:extLst>
              <a:ext uri="{FF2B5EF4-FFF2-40B4-BE49-F238E27FC236}">
                <a16:creationId xmlns:a16="http://schemas.microsoft.com/office/drawing/2014/main" id="{02489572-335D-4787-B9FB-069DAC644ADE}"/>
              </a:ext>
            </a:extLst>
          </p:cNvPr>
          <p:cNvSpPr txBox="1"/>
          <p:nvPr/>
        </p:nvSpPr>
        <p:spPr>
          <a:xfrm>
            <a:off x="1149028" y="5981075"/>
            <a:ext cx="10529383" cy="584775"/>
          </a:xfrm>
          <a:prstGeom prst="rect">
            <a:avLst/>
          </a:prstGeom>
          <a:noFill/>
        </p:spPr>
        <p:txBody>
          <a:bodyPr wrap="square" rtlCol="0">
            <a:spAutoFit/>
          </a:bodyPr>
          <a:lstStyle/>
          <a:p>
            <a:pPr marL="901700" indent="-358775"/>
            <a:r>
              <a:rPr lang="en-GB" sz="3200" b="1" dirty="0">
                <a:solidFill>
                  <a:srgbClr val="002060"/>
                </a:solidFill>
              </a:rPr>
              <a:t>Transparency Statements</a:t>
            </a:r>
          </a:p>
        </p:txBody>
      </p:sp>
    </p:spTree>
    <p:extLst>
      <p:ext uri="{BB962C8B-B14F-4D97-AF65-F5344CB8AC3E}">
        <p14:creationId xmlns:p14="http://schemas.microsoft.com/office/powerpoint/2010/main" val="269171330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C8BC-F65B-4C2C-96BA-76324A6E4179}"/>
              </a:ext>
            </a:extLst>
          </p:cNvPr>
          <p:cNvSpPr>
            <a:spLocks noGrp="1"/>
          </p:cNvSpPr>
          <p:nvPr>
            <p:ph type="title"/>
          </p:nvPr>
        </p:nvSpPr>
        <p:spPr/>
        <p:txBody>
          <a:bodyPr/>
          <a:lstStyle/>
          <a:p>
            <a:r>
              <a:rPr lang="en-GB" dirty="0"/>
              <a:t>6. Lobbying &amp; Access</a:t>
            </a:r>
          </a:p>
        </p:txBody>
      </p:sp>
      <p:sp>
        <p:nvSpPr>
          <p:cNvPr id="3" name="Content Placeholder 2">
            <a:extLst>
              <a:ext uri="{FF2B5EF4-FFF2-40B4-BE49-F238E27FC236}">
                <a16:creationId xmlns:a16="http://schemas.microsoft.com/office/drawing/2014/main" id="{E87A3B3B-8F77-40A1-AC13-557F8B8C9DEE}"/>
              </a:ext>
            </a:extLst>
          </p:cNvPr>
          <p:cNvSpPr>
            <a:spLocks noGrp="1"/>
          </p:cNvSpPr>
          <p:nvPr>
            <p:ph idx="1"/>
          </p:nvPr>
        </p:nvSpPr>
        <p:spPr>
          <a:xfrm>
            <a:off x="1943168" y="1430546"/>
            <a:ext cx="9929124" cy="5040560"/>
          </a:xfrm>
        </p:spPr>
        <p:txBody>
          <a:bodyPr/>
          <a:lstStyle/>
          <a:p>
            <a:pPr marL="0" indent="0">
              <a:buNone/>
            </a:pPr>
            <a:r>
              <a:rPr lang="en-GB" sz="3600" dirty="0">
                <a:solidFill>
                  <a:srgbClr val="002060"/>
                </a:solidFill>
              </a:rPr>
              <a:t>Distinguishes and explains what is allowed in respect of:</a:t>
            </a:r>
          </a:p>
          <a:p>
            <a:pPr marL="514350" indent="-514350">
              <a:buFont typeface="+mj-lt"/>
              <a:buAutoNum type="arabicPeriod"/>
            </a:pPr>
            <a:r>
              <a:rPr lang="en-GB" dirty="0">
                <a:solidFill>
                  <a:srgbClr val="002060"/>
                </a:solidFill>
              </a:rPr>
              <a:t>A representative role in dealing with constituent enquiries</a:t>
            </a:r>
          </a:p>
          <a:p>
            <a:pPr marL="514350" indent="-514350">
              <a:buFont typeface="+mj-lt"/>
              <a:buAutoNum type="arabicPeriod"/>
            </a:pPr>
            <a:r>
              <a:rPr lang="en-GB" dirty="0">
                <a:solidFill>
                  <a:srgbClr val="002060"/>
                </a:solidFill>
              </a:rPr>
              <a:t>Community engagement </a:t>
            </a:r>
          </a:p>
          <a:p>
            <a:pPr marL="514350" indent="-514350">
              <a:buFont typeface="+mj-lt"/>
              <a:buAutoNum type="arabicPeriod"/>
            </a:pPr>
            <a:r>
              <a:rPr lang="en-GB" dirty="0">
                <a:solidFill>
                  <a:srgbClr val="002060"/>
                </a:solidFill>
              </a:rPr>
              <a:t>Lobbying</a:t>
            </a:r>
          </a:p>
          <a:p>
            <a:pPr marL="514350" indent="-514350">
              <a:buFont typeface="+mj-lt"/>
              <a:buAutoNum type="arabicPeriod"/>
            </a:pPr>
            <a:r>
              <a:rPr lang="en-GB" dirty="0">
                <a:solidFill>
                  <a:srgbClr val="002060"/>
                </a:solidFill>
              </a:rPr>
              <a:t>Lobbying in respect of quasi-judicial or regulatory matters</a:t>
            </a:r>
          </a:p>
        </p:txBody>
      </p:sp>
    </p:spTree>
    <p:extLst>
      <p:ext uri="{BB962C8B-B14F-4D97-AF65-F5344CB8AC3E}">
        <p14:creationId xmlns:p14="http://schemas.microsoft.com/office/powerpoint/2010/main" val="117838631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812AD-56A2-4591-B778-5C3688FD8E6A}"/>
              </a:ext>
            </a:extLst>
          </p:cNvPr>
          <p:cNvSpPr>
            <a:spLocks noGrp="1"/>
          </p:cNvSpPr>
          <p:nvPr>
            <p:ph type="title"/>
          </p:nvPr>
        </p:nvSpPr>
        <p:spPr/>
        <p:txBody>
          <a:bodyPr/>
          <a:lstStyle/>
          <a:p>
            <a:r>
              <a:rPr lang="en-GB" dirty="0"/>
              <a:t>7. Quasi-Judicial &amp; Regulatory Decisions</a:t>
            </a:r>
          </a:p>
        </p:txBody>
      </p:sp>
      <p:sp>
        <p:nvSpPr>
          <p:cNvPr id="3" name="Content Placeholder 2">
            <a:extLst>
              <a:ext uri="{FF2B5EF4-FFF2-40B4-BE49-F238E27FC236}">
                <a16:creationId xmlns:a16="http://schemas.microsoft.com/office/drawing/2014/main" id="{D2A124FC-58D2-412F-A064-F232EB5A0BDE}"/>
              </a:ext>
            </a:extLst>
          </p:cNvPr>
          <p:cNvSpPr>
            <a:spLocks noGrp="1"/>
          </p:cNvSpPr>
          <p:nvPr>
            <p:ph idx="1"/>
          </p:nvPr>
        </p:nvSpPr>
        <p:spPr>
          <a:xfrm>
            <a:off x="2001258" y="1417293"/>
            <a:ext cx="10084725" cy="5040560"/>
          </a:xfrm>
        </p:spPr>
        <p:txBody>
          <a:bodyPr>
            <a:normAutofit lnSpcReduction="10000"/>
          </a:bodyPr>
          <a:lstStyle/>
          <a:p>
            <a:r>
              <a:rPr lang="en-GB" dirty="0">
                <a:solidFill>
                  <a:srgbClr val="002060"/>
                </a:solidFill>
              </a:rPr>
              <a:t>Clarifies that section applies to all quasi-judicial and regulatory decisions</a:t>
            </a:r>
          </a:p>
          <a:p>
            <a:r>
              <a:rPr lang="en-GB" dirty="0">
                <a:solidFill>
                  <a:srgbClr val="002060"/>
                </a:solidFill>
              </a:rPr>
              <a:t>Explains what quasi-judicial or regulatory decisions typically involve</a:t>
            </a:r>
          </a:p>
          <a:p>
            <a:r>
              <a:rPr lang="en-GB" dirty="0">
                <a:solidFill>
                  <a:srgbClr val="002060"/>
                </a:solidFill>
              </a:rPr>
              <a:t>Lists what councillors </a:t>
            </a:r>
            <a:r>
              <a:rPr lang="en-GB" b="1" dirty="0">
                <a:solidFill>
                  <a:srgbClr val="002060"/>
                </a:solidFill>
              </a:rPr>
              <a:t>will and will not do </a:t>
            </a:r>
            <a:r>
              <a:rPr lang="en-GB" dirty="0">
                <a:solidFill>
                  <a:srgbClr val="002060"/>
                </a:solidFill>
              </a:rPr>
              <a:t>when dealing with quasi-judicial and regulatory applications</a:t>
            </a:r>
          </a:p>
          <a:p>
            <a:r>
              <a:rPr lang="en-GB" dirty="0">
                <a:solidFill>
                  <a:srgbClr val="002060"/>
                </a:solidFill>
              </a:rPr>
              <a:t>Distinguishes policy and strategic issues</a:t>
            </a:r>
          </a:p>
          <a:p>
            <a:r>
              <a:rPr lang="en-GB" dirty="0">
                <a:solidFill>
                  <a:srgbClr val="002060"/>
                </a:solidFill>
              </a:rPr>
              <a:t>Outlines how a councillor can make representations both when they are and are not a member of the decision-making committee</a:t>
            </a:r>
            <a:endParaRPr lang="en-GB" b="1" dirty="0">
              <a:solidFill>
                <a:srgbClr val="002060"/>
              </a:solidFill>
            </a:endParaRPr>
          </a:p>
        </p:txBody>
      </p:sp>
    </p:spTree>
    <p:extLst>
      <p:ext uri="{BB962C8B-B14F-4D97-AF65-F5344CB8AC3E}">
        <p14:creationId xmlns:p14="http://schemas.microsoft.com/office/powerpoint/2010/main" val="216066820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DFCA-A41A-4196-BB65-1245E68554EE}"/>
              </a:ext>
            </a:extLst>
          </p:cNvPr>
          <p:cNvSpPr>
            <a:spLocks noGrp="1"/>
          </p:cNvSpPr>
          <p:nvPr>
            <p:ph type="title"/>
          </p:nvPr>
        </p:nvSpPr>
        <p:spPr/>
        <p:txBody>
          <a:bodyPr/>
          <a:lstStyle/>
          <a:p>
            <a:r>
              <a:rPr lang="en-GB" dirty="0"/>
              <a:t>8. Annexes</a:t>
            </a:r>
          </a:p>
        </p:txBody>
      </p:sp>
      <p:sp>
        <p:nvSpPr>
          <p:cNvPr id="3" name="Content Placeholder 2">
            <a:extLst>
              <a:ext uri="{FF2B5EF4-FFF2-40B4-BE49-F238E27FC236}">
                <a16:creationId xmlns:a16="http://schemas.microsoft.com/office/drawing/2014/main" id="{3E4A2258-3ABF-4E75-B57C-08CB5393B8F1}"/>
              </a:ext>
            </a:extLst>
          </p:cNvPr>
          <p:cNvSpPr>
            <a:spLocks noGrp="1"/>
          </p:cNvSpPr>
          <p:nvPr>
            <p:ph idx="1"/>
          </p:nvPr>
        </p:nvSpPr>
        <p:spPr>
          <a:xfrm>
            <a:off x="2014510" y="1404041"/>
            <a:ext cx="10286933" cy="5040560"/>
          </a:xfrm>
        </p:spPr>
        <p:txBody>
          <a:bodyPr>
            <a:normAutofit fontScale="92500" lnSpcReduction="20000"/>
          </a:bodyPr>
          <a:lstStyle/>
          <a:p>
            <a:pPr marL="0" indent="0">
              <a:buNone/>
            </a:pPr>
            <a:r>
              <a:rPr lang="en-GB" sz="3500" b="1" dirty="0"/>
              <a:t>Annex A: Protocol for Relations Between Councillors and Employees in Councils</a:t>
            </a:r>
          </a:p>
          <a:p>
            <a:r>
              <a:rPr lang="en-GB" dirty="0">
                <a:solidFill>
                  <a:srgbClr val="002060"/>
                </a:solidFill>
              </a:rPr>
              <a:t>Explanation of different roles (strategic v operational)</a:t>
            </a:r>
          </a:p>
          <a:p>
            <a:r>
              <a:rPr lang="en-GB" dirty="0">
                <a:solidFill>
                  <a:srgbClr val="002060"/>
                </a:solidFill>
              </a:rPr>
              <a:t>Public comment</a:t>
            </a:r>
          </a:p>
          <a:p>
            <a:pPr marL="0" indent="0">
              <a:buNone/>
            </a:pPr>
            <a:endParaRPr lang="en-GB" dirty="0">
              <a:solidFill>
                <a:srgbClr val="002060"/>
              </a:solidFill>
            </a:endParaRPr>
          </a:p>
          <a:p>
            <a:pPr marL="0" indent="0">
              <a:buNone/>
            </a:pPr>
            <a:r>
              <a:rPr lang="en-GB" sz="3500" b="1" dirty="0"/>
              <a:t>Annex B: Definitions </a:t>
            </a:r>
          </a:p>
          <a:p>
            <a:pPr marL="0" indent="0">
              <a:buNone/>
            </a:pPr>
            <a:endParaRPr lang="en-GB" b="1" dirty="0"/>
          </a:p>
          <a:p>
            <a:pPr marL="0" indent="0">
              <a:buNone/>
            </a:pPr>
            <a:r>
              <a:rPr lang="en-GB" sz="3500" b="1" dirty="0"/>
              <a:t>Annex C: Breaches of the Code</a:t>
            </a:r>
          </a:p>
          <a:p>
            <a:r>
              <a:rPr lang="en-GB" dirty="0">
                <a:solidFill>
                  <a:srgbClr val="002060"/>
                </a:solidFill>
              </a:rPr>
              <a:t>Investigation and adjudication of complaints</a:t>
            </a:r>
          </a:p>
          <a:p>
            <a:r>
              <a:rPr lang="en-GB" dirty="0">
                <a:solidFill>
                  <a:srgbClr val="002060"/>
                </a:solidFill>
              </a:rPr>
              <a:t>Sanctions and interim suspensions</a:t>
            </a:r>
          </a:p>
          <a:p>
            <a:pPr marL="0" indent="0">
              <a:buNone/>
            </a:pPr>
            <a:endParaRPr lang="en-GB" b="1" dirty="0"/>
          </a:p>
          <a:p>
            <a:pPr marL="0" indent="0">
              <a:buNone/>
            </a:pPr>
            <a:endParaRPr lang="en-GB" b="1" dirty="0"/>
          </a:p>
        </p:txBody>
      </p:sp>
      <p:pic>
        <p:nvPicPr>
          <p:cNvPr id="4" name="Picture 3">
            <a:extLst>
              <a:ext uri="{FF2B5EF4-FFF2-40B4-BE49-F238E27FC236}">
                <a16:creationId xmlns:a16="http://schemas.microsoft.com/office/drawing/2014/main" id="{E367BF0B-FFEC-48B5-8947-4331445F2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2523" y="2964323"/>
            <a:ext cx="2669934" cy="1779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438808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p:txBody>
          <a:bodyPr>
            <a:normAutofit/>
          </a:bodyPr>
          <a:lstStyle/>
          <a:p>
            <a:r>
              <a:rPr lang="en-GB" dirty="0"/>
              <a:t>REVISED GUIDANCE</a:t>
            </a:r>
          </a:p>
        </p:txBody>
      </p:sp>
      <p:sp>
        <p:nvSpPr>
          <p:cNvPr id="6" name="TextBox 5">
            <a:extLst>
              <a:ext uri="{FF2B5EF4-FFF2-40B4-BE49-F238E27FC236}">
                <a16:creationId xmlns:a16="http://schemas.microsoft.com/office/drawing/2014/main" id="{F6BFD672-F607-4BF2-B96F-72A28E609463}"/>
              </a:ext>
            </a:extLst>
          </p:cNvPr>
          <p:cNvSpPr txBox="1"/>
          <p:nvPr/>
        </p:nvSpPr>
        <p:spPr>
          <a:xfrm>
            <a:off x="1205171" y="1523576"/>
            <a:ext cx="10103848" cy="3908762"/>
          </a:xfrm>
          <a:prstGeom prst="rect">
            <a:avLst/>
          </a:prstGeom>
          <a:noFill/>
        </p:spPr>
        <p:txBody>
          <a:bodyPr wrap="square" rtlCol="0">
            <a:spAutoFit/>
          </a:bodyPr>
          <a:lstStyle/>
          <a:p>
            <a:pPr marL="179388" lvl="1">
              <a:spcBef>
                <a:spcPts val="1200"/>
              </a:spcBef>
              <a:spcAft>
                <a:spcPts val="600"/>
              </a:spcAft>
            </a:pPr>
            <a:r>
              <a:rPr lang="en-GB" sz="3600" b="1" dirty="0">
                <a:solidFill>
                  <a:srgbClr val="002060"/>
                </a:solidFill>
              </a:rPr>
              <a:t>Guidance document rewritten</a:t>
            </a:r>
          </a:p>
          <a:p>
            <a:pPr marL="636588" lvl="1" indent="-457200">
              <a:spcBef>
                <a:spcPts val="1200"/>
              </a:spcBef>
              <a:spcAft>
                <a:spcPts val="600"/>
              </a:spcAft>
              <a:buFont typeface="Arial" panose="020B0604020202020204" pitchFamily="34" charset="0"/>
              <a:buChar char="•"/>
            </a:pPr>
            <a:r>
              <a:rPr lang="en-GB" sz="3600" dirty="0">
                <a:solidFill>
                  <a:srgbClr val="002060"/>
                </a:solidFill>
              </a:rPr>
              <a:t>Includes illustrations</a:t>
            </a:r>
          </a:p>
          <a:p>
            <a:pPr marL="636588" lvl="1" indent="-457200">
              <a:spcBef>
                <a:spcPts val="1200"/>
              </a:spcBef>
              <a:spcAft>
                <a:spcPts val="600"/>
              </a:spcAft>
              <a:buFont typeface="Arial" panose="020B0604020202020204" pitchFamily="34" charset="0"/>
              <a:buChar char="•"/>
            </a:pPr>
            <a:r>
              <a:rPr lang="en-GB" sz="3600" dirty="0">
                <a:solidFill>
                  <a:srgbClr val="002060"/>
                </a:solidFill>
              </a:rPr>
              <a:t>Version to be published both with and without Code embedded, and also by Section of the Code</a:t>
            </a:r>
          </a:p>
          <a:p>
            <a:pPr marL="636588" lvl="1" indent="-457200">
              <a:spcBef>
                <a:spcPts val="1200"/>
              </a:spcBef>
              <a:spcAft>
                <a:spcPts val="600"/>
              </a:spcAft>
              <a:buFont typeface="Arial" panose="020B0604020202020204" pitchFamily="34" charset="0"/>
              <a:buChar char="•"/>
            </a:pPr>
            <a:r>
              <a:rPr lang="en-GB" sz="3600" dirty="0">
                <a:solidFill>
                  <a:srgbClr val="002060"/>
                </a:solidFill>
              </a:rPr>
              <a:t>Advice Notes updated and expanded</a:t>
            </a:r>
          </a:p>
          <a:p>
            <a:endParaRPr lang="en-GB" dirty="0"/>
          </a:p>
        </p:txBody>
      </p:sp>
    </p:spTree>
    <p:extLst>
      <p:ext uri="{BB962C8B-B14F-4D97-AF65-F5344CB8AC3E}">
        <p14:creationId xmlns:p14="http://schemas.microsoft.com/office/powerpoint/2010/main" val="26070570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p:txBody>
          <a:bodyPr>
            <a:normAutofit/>
          </a:bodyPr>
          <a:lstStyle/>
          <a:p>
            <a:r>
              <a:rPr lang="en-GB" dirty="0"/>
              <a:t>COUNCILLORS’ CODE – SCS ADVICE NOTES </a:t>
            </a:r>
          </a:p>
        </p:txBody>
      </p:sp>
      <p:sp>
        <p:nvSpPr>
          <p:cNvPr id="6" name="TextBox 5">
            <a:extLst>
              <a:ext uri="{FF2B5EF4-FFF2-40B4-BE49-F238E27FC236}">
                <a16:creationId xmlns:a16="http://schemas.microsoft.com/office/drawing/2014/main" id="{F6BFD672-F607-4BF2-B96F-72A28E609463}"/>
              </a:ext>
            </a:extLst>
          </p:cNvPr>
          <p:cNvSpPr txBox="1"/>
          <p:nvPr/>
        </p:nvSpPr>
        <p:spPr>
          <a:xfrm>
            <a:off x="1263387" y="1417638"/>
            <a:ext cx="5967493" cy="4961358"/>
          </a:xfrm>
          <a:prstGeom prst="rect">
            <a:avLst/>
          </a:prstGeom>
          <a:noFill/>
        </p:spPr>
        <p:txBody>
          <a:bodyPr wrap="square" rtlCol="0">
            <a:spAutoFit/>
          </a:bodyPr>
          <a:lstStyle/>
          <a:p>
            <a:pPr marL="179388" lvl="1">
              <a:spcBef>
                <a:spcPct val="20000"/>
              </a:spcBef>
            </a:pPr>
            <a:r>
              <a:rPr lang="en-GB" sz="3600" b="1" dirty="0">
                <a:solidFill>
                  <a:srgbClr val="002060"/>
                </a:solidFill>
              </a:rPr>
              <a:t>Existing Advice Notes</a:t>
            </a:r>
          </a:p>
          <a:p>
            <a:pPr marL="622300" lvl="2" indent="-444500">
              <a:spcBef>
                <a:spcPct val="20000"/>
              </a:spcBef>
              <a:buFont typeface="Arial" panose="020B0604020202020204" pitchFamily="34" charset="0"/>
              <a:buChar char="•"/>
            </a:pPr>
            <a:r>
              <a:rPr lang="en-GB" sz="3200" dirty="0">
                <a:solidFill>
                  <a:srgbClr val="7030A0"/>
                </a:solidFill>
              </a:rPr>
              <a:t>ALEOs</a:t>
            </a:r>
          </a:p>
          <a:p>
            <a:pPr marL="622300" lvl="2" indent="-444500">
              <a:spcBef>
                <a:spcPct val="20000"/>
              </a:spcBef>
              <a:buFont typeface="Arial" panose="020B0604020202020204" pitchFamily="34" charset="0"/>
              <a:buChar char="•"/>
            </a:pPr>
            <a:r>
              <a:rPr lang="en-GB" sz="3200" dirty="0">
                <a:solidFill>
                  <a:srgbClr val="7030A0"/>
                </a:solidFill>
              </a:rPr>
              <a:t>Strategic vs Operational</a:t>
            </a:r>
          </a:p>
          <a:p>
            <a:pPr marL="622300" lvl="2" indent="-444500">
              <a:spcBef>
                <a:spcPct val="20000"/>
              </a:spcBef>
              <a:buFont typeface="Arial" panose="020B0604020202020204" pitchFamily="34" charset="0"/>
              <a:buChar char="•"/>
            </a:pPr>
            <a:r>
              <a:rPr lang="en-GB" sz="3200" dirty="0">
                <a:solidFill>
                  <a:srgbClr val="7030A0"/>
                </a:solidFill>
              </a:rPr>
              <a:t>Bullying &amp; Harassment</a:t>
            </a:r>
          </a:p>
          <a:p>
            <a:pPr marL="622300" lvl="2" indent="-444500">
              <a:spcBef>
                <a:spcPct val="20000"/>
              </a:spcBef>
              <a:buFont typeface="Arial" panose="020B0604020202020204" pitchFamily="34" charset="0"/>
              <a:buChar char="•"/>
            </a:pPr>
            <a:r>
              <a:rPr lang="en-GB" sz="3200" dirty="0">
                <a:solidFill>
                  <a:srgbClr val="7030A0"/>
                </a:solidFill>
              </a:rPr>
              <a:t>Role of a Monitoring Officer</a:t>
            </a:r>
          </a:p>
          <a:p>
            <a:pPr marL="622300" lvl="2" indent="-444500">
              <a:spcBef>
                <a:spcPct val="20000"/>
              </a:spcBef>
              <a:buFont typeface="Arial" panose="020B0604020202020204" pitchFamily="34" charset="0"/>
              <a:buChar char="•"/>
            </a:pPr>
            <a:r>
              <a:rPr lang="en-GB" sz="3200" dirty="0">
                <a:solidFill>
                  <a:srgbClr val="7030A0"/>
                </a:solidFill>
              </a:rPr>
              <a:t>Article 10 ECHR (Freedom of Expression)</a:t>
            </a:r>
          </a:p>
          <a:p>
            <a:pPr marL="1093788" lvl="2" indent="-457200">
              <a:spcBef>
                <a:spcPct val="20000"/>
              </a:spcBef>
              <a:buFont typeface="Arial" panose="020B0604020202020204" pitchFamily="34" charset="0"/>
              <a:buChar char="•"/>
            </a:pPr>
            <a:endParaRPr lang="en-GB" sz="3200" dirty="0">
              <a:solidFill>
                <a:srgbClr val="7030A0"/>
              </a:solidFill>
            </a:endParaRPr>
          </a:p>
          <a:p>
            <a:endParaRPr lang="en-GB" dirty="0"/>
          </a:p>
        </p:txBody>
      </p:sp>
      <p:sp>
        <p:nvSpPr>
          <p:cNvPr id="4" name="TextBox 3">
            <a:extLst>
              <a:ext uri="{FF2B5EF4-FFF2-40B4-BE49-F238E27FC236}">
                <a16:creationId xmlns:a16="http://schemas.microsoft.com/office/drawing/2014/main" id="{F3A123CC-B0D0-481C-A313-01417C69895E}"/>
              </a:ext>
            </a:extLst>
          </p:cNvPr>
          <p:cNvSpPr txBox="1"/>
          <p:nvPr/>
        </p:nvSpPr>
        <p:spPr>
          <a:xfrm>
            <a:off x="7119287" y="2019092"/>
            <a:ext cx="4844113"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7030A0"/>
                </a:solidFill>
              </a:rPr>
              <a:t>Suspension Guidance for Councillors</a:t>
            </a:r>
          </a:p>
          <a:p>
            <a:pPr marL="457200" indent="-457200">
              <a:buFont typeface="Arial" panose="020B0604020202020204" pitchFamily="34" charset="0"/>
              <a:buChar char="•"/>
            </a:pPr>
            <a:r>
              <a:rPr lang="en-GB" sz="3200" dirty="0">
                <a:solidFill>
                  <a:srgbClr val="7030A0"/>
                </a:solidFill>
              </a:rPr>
              <a:t>How to Declare Interests</a:t>
            </a:r>
          </a:p>
          <a:p>
            <a:pPr marL="457200" indent="-457200">
              <a:buFont typeface="Arial" panose="020B0604020202020204" pitchFamily="34" charset="0"/>
              <a:buChar char="•"/>
            </a:pPr>
            <a:r>
              <a:rPr lang="en-GB" sz="3200" dirty="0">
                <a:solidFill>
                  <a:srgbClr val="7030A0"/>
                </a:solidFill>
              </a:rPr>
              <a:t>Assisting Constituents – Card</a:t>
            </a:r>
          </a:p>
          <a:p>
            <a:pPr marL="457200" indent="-457200">
              <a:buFont typeface="Arial" panose="020B0604020202020204" pitchFamily="34" charset="0"/>
              <a:buChar char="•"/>
            </a:pPr>
            <a:r>
              <a:rPr lang="en-GB" sz="3200" dirty="0">
                <a:solidFill>
                  <a:srgbClr val="7030A0"/>
                </a:solidFill>
              </a:rPr>
              <a:t>Guide to the Code for Members of the Public</a:t>
            </a:r>
          </a:p>
        </p:txBody>
      </p:sp>
    </p:spTree>
    <p:extLst>
      <p:ext uri="{BB962C8B-B14F-4D97-AF65-F5344CB8AC3E}">
        <p14:creationId xmlns:p14="http://schemas.microsoft.com/office/powerpoint/2010/main" val="57974699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p:txBody>
          <a:bodyPr/>
          <a:lstStyle/>
          <a:p>
            <a:r>
              <a:rPr lang="en-GB" dirty="0"/>
              <a:t>COUNCILLORS’ CODE – SCS ADVICE NOTES </a:t>
            </a:r>
          </a:p>
        </p:txBody>
      </p:sp>
      <p:sp>
        <p:nvSpPr>
          <p:cNvPr id="6" name="TextBox 5">
            <a:extLst>
              <a:ext uri="{FF2B5EF4-FFF2-40B4-BE49-F238E27FC236}">
                <a16:creationId xmlns:a16="http://schemas.microsoft.com/office/drawing/2014/main" id="{F6BFD672-F607-4BF2-B96F-72A28E609463}"/>
              </a:ext>
            </a:extLst>
          </p:cNvPr>
          <p:cNvSpPr txBox="1"/>
          <p:nvPr/>
        </p:nvSpPr>
        <p:spPr>
          <a:xfrm>
            <a:off x="1446471" y="1417638"/>
            <a:ext cx="9070458" cy="3570208"/>
          </a:xfrm>
          <a:prstGeom prst="rect">
            <a:avLst/>
          </a:prstGeom>
          <a:noFill/>
        </p:spPr>
        <p:txBody>
          <a:bodyPr wrap="square" rtlCol="0">
            <a:spAutoFit/>
          </a:bodyPr>
          <a:lstStyle/>
          <a:p>
            <a:pPr marL="0" lvl="1">
              <a:spcBef>
                <a:spcPct val="20000"/>
              </a:spcBef>
              <a:tabLst>
                <a:tab pos="360363" algn="l"/>
              </a:tabLst>
            </a:pPr>
            <a:r>
              <a:rPr lang="en-GB" sz="3600" dirty="0">
                <a:solidFill>
                  <a:srgbClr val="002060"/>
                </a:solidFill>
              </a:rPr>
              <a:t>Additional </a:t>
            </a:r>
            <a:r>
              <a:rPr lang="en-GB" sz="3600" b="1" dirty="0">
                <a:solidFill>
                  <a:srgbClr val="002060"/>
                </a:solidFill>
              </a:rPr>
              <a:t>new Advice Notes </a:t>
            </a:r>
            <a:r>
              <a:rPr lang="en-GB" sz="3600" dirty="0">
                <a:solidFill>
                  <a:srgbClr val="002060"/>
                </a:solidFill>
              </a:rPr>
              <a:t>available on:</a:t>
            </a:r>
          </a:p>
          <a:p>
            <a:pPr marL="457200" indent="-457200">
              <a:buFont typeface="Arial" panose="020B0604020202020204" pitchFamily="34" charset="0"/>
              <a:buChar char="•"/>
            </a:pPr>
            <a:r>
              <a:rPr lang="en-GB" sz="3200" dirty="0">
                <a:solidFill>
                  <a:srgbClr val="7030A0"/>
                </a:solidFill>
              </a:rPr>
              <a:t>Gifts and Hospitality</a:t>
            </a:r>
          </a:p>
          <a:p>
            <a:pPr marL="457200" indent="-457200">
              <a:buFont typeface="Arial" panose="020B0604020202020204" pitchFamily="34" charset="0"/>
              <a:buChar char="•"/>
            </a:pPr>
            <a:r>
              <a:rPr lang="en-GB" sz="3200" dirty="0">
                <a:solidFill>
                  <a:srgbClr val="7030A0"/>
                </a:solidFill>
              </a:rPr>
              <a:t>Social Media</a:t>
            </a:r>
          </a:p>
          <a:p>
            <a:endParaRPr lang="en-GB" dirty="0"/>
          </a:p>
          <a:p>
            <a:r>
              <a:rPr lang="en-GB" sz="3600" dirty="0">
                <a:solidFill>
                  <a:srgbClr val="002060"/>
                </a:solidFill>
              </a:rPr>
              <a:t>Standard presentation on Councillors’ Code</a:t>
            </a:r>
          </a:p>
          <a:p>
            <a:endParaRPr lang="en-GB" sz="3600" dirty="0">
              <a:solidFill>
                <a:srgbClr val="002060"/>
              </a:solidFill>
            </a:endParaRPr>
          </a:p>
          <a:p>
            <a:endParaRPr lang="en-GB" dirty="0"/>
          </a:p>
          <a:p>
            <a:endParaRPr lang="en-GB" dirty="0"/>
          </a:p>
        </p:txBody>
      </p:sp>
      <p:pic>
        <p:nvPicPr>
          <p:cNvPr id="1026" name="Picture 2" descr="Page header image">
            <a:extLst>
              <a:ext uri="{FF2B5EF4-FFF2-40B4-BE49-F238E27FC236}">
                <a16:creationId xmlns:a16="http://schemas.microsoft.com/office/drawing/2014/main" id="{128B3A1F-A7CB-41C5-BC70-30863EFCE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398" y="4203673"/>
            <a:ext cx="3619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6345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8E26-976D-4EE8-AB79-63B0B6117619}"/>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8965A254-4E88-4114-87F7-C389CA20B12D}"/>
              </a:ext>
            </a:extLst>
          </p:cNvPr>
          <p:cNvSpPr>
            <a:spLocks noGrp="1"/>
          </p:cNvSpPr>
          <p:nvPr>
            <p:ph idx="1"/>
          </p:nvPr>
        </p:nvSpPr>
        <p:spPr>
          <a:xfrm>
            <a:off x="1391658" y="1412776"/>
            <a:ext cx="10286933" cy="5445224"/>
          </a:xfrm>
        </p:spPr>
        <p:txBody>
          <a:bodyPr>
            <a:normAutofit fontScale="92500" lnSpcReduction="20000"/>
          </a:bodyPr>
          <a:lstStyle/>
          <a:p>
            <a:pPr marL="0" indent="0">
              <a:buNone/>
            </a:pPr>
            <a:r>
              <a:rPr lang="en-GB" sz="3800" b="1" dirty="0">
                <a:solidFill>
                  <a:srgbClr val="002060"/>
                </a:solidFill>
              </a:rPr>
              <a:t>Standards Commission’s website:</a:t>
            </a:r>
          </a:p>
          <a:p>
            <a:pPr marL="355600" indent="-355600"/>
            <a:r>
              <a:rPr lang="en-GB" sz="3300" dirty="0">
                <a:solidFill>
                  <a:srgbClr val="002060"/>
                </a:solidFill>
              </a:rPr>
              <a:t>Hearings Decisions</a:t>
            </a:r>
          </a:p>
          <a:p>
            <a:pPr marL="355600" indent="-355600"/>
            <a:r>
              <a:rPr lang="en-GB" sz="3300" dirty="0">
                <a:solidFill>
                  <a:srgbClr val="002060"/>
                </a:solidFill>
              </a:rPr>
              <a:t>Codes of Conduct</a:t>
            </a:r>
          </a:p>
          <a:p>
            <a:pPr marL="355600" indent="-355600"/>
            <a:r>
              <a:rPr lang="en-GB" sz="3300" dirty="0">
                <a:solidFill>
                  <a:srgbClr val="002060"/>
                </a:solidFill>
              </a:rPr>
              <a:t>Guidance and Advice Notes</a:t>
            </a:r>
          </a:p>
          <a:p>
            <a:pPr marL="355600" indent="-355600"/>
            <a:r>
              <a:rPr lang="en-GB" sz="3300" dirty="0">
                <a:solidFill>
                  <a:srgbClr val="002060"/>
                </a:solidFill>
              </a:rPr>
              <a:t>Standards Updates</a:t>
            </a:r>
          </a:p>
          <a:p>
            <a:pPr marL="285750" indent="-285750"/>
            <a:endParaRPr lang="en-GB" sz="2800" b="1" dirty="0"/>
          </a:p>
          <a:p>
            <a:pPr marL="0" indent="0">
              <a:buNone/>
            </a:pPr>
            <a:r>
              <a:rPr lang="en-GB" sz="3800" u="sng" dirty="0">
                <a:solidFill>
                  <a:srgbClr val="0070C0"/>
                </a:solidFill>
              </a:rPr>
              <a:t>www.standardscommission.org.uk</a:t>
            </a:r>
          </a:p>
          <a:p>
            <a:pPr lvl="0"/>
            <a:endParaRPr lang="en-GB" sz="2400" b="1" dirty="0"/>
          </a:p>
          <a:p>
            <a:pPr marL="0" lvl="0" indent="0">
              <a:buNone/>
            </a:pPr>
            <a:r>
              <a:rPr lang="en-GB" sz="3300" b="1" dirty="0">
                <a:solidFill>
                  <a:srgbClr val="0070C0"/>
                </a:solidFill>
              </a:rPr>
              <a:t>@standardsscot 	</a:t>
            </a:r>
          </a:p>
          <a:p>
            <a:pPr marL="0" lvl="0" indent="0">
              <a:buNone/>
            </a:pPr>
            <a:r>
              <a:rPr lang="en-GB" sz="3300" b="1" dirty="0">
                <a:solidFill>
                  <a:srgbClr val="0070C0"/>
                </a:solidFill>
              </a:rPr>
              <a:t>facebook.com/StandardsCommission </a:t>
            </a:r>
          </a:p>
          <a:p>
            <a:pPr marL="0" lvl="0" indent="0">
              <a:buNone/>
            </a:pPr>
            <a:r>
              <a:rPr lang="en-GB" sz="3300" b="1" dirty="0"/>
              <a:t>enquiries@standardscommission.org.uk</a:t>
            </a:r>
          </a:p>
          <a:p>
            <a:endParaRPr lang="en-GB" dirty="0"/>
          </a:p>
        </p:txBody>
      </p:sp>
      <p:pic>
        <p:nvPicPr>
          <p:cNvPr id="5" name="Picture 2">
            <a:extLst>
              <a:ext uri="{FF2B5EF4-FFF2-40B4-BE49-F238E27FC236}">
                <a16:creationId xmlns:a16="http://schemas.microsoft.com/office/drawing/2014/main" id="{FF25B8F4-1382-46D6-BB99-1410EC1260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5602" y="4877261"/>
            <a:ext cx="64807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CD94A19D-94A4-496C-A8E2-AD52C2B41697}"/>
              </a:ext>
            </a:extLst>
          </p:cNvPr>
          <p:cNvPicPr>
            <a:picLocks noChangeAspect="1"/>
          </p:cNvPicPr>
          <p:nvPr/>
        </p:nvPicPr>
        <p:blipFill>
          <a:blip r:embed="rId4"/>
          <a:stretch>
            <a:fillRect/>
          </a:stretch>
        </p:blipFill>
        <p:spPr>
          <a:xfrm>
            <a:off x="7787618" y="5251357"/>
            <a:ext cx="719390" cy="719390"/>
          </a:xfrm>
          <a:prstGeom prst="rect">
            <a:avLst/>
          </a:prstGeom>
        </p:spPr>
      </p:pic>
      <p:pic>
        <p:nvPicPr>
          <p:cNvPr id="7" name="Picture 6">
            <a:extLst>
              <a:ext uri="{FF2B5EF4-FFF2-40B4-BE49-F238E27FC236}">
                <a16:creationId xmlns:a16="http://schemas.microsoft.com/office/drawing/2014/main" id="{9B4DFC3F-D23C-49C3-9030-EB0197271290}"/>
              </a:ext>
            </a:extLst>
          </p:cNvPr>
          <p:cNvPicPr>
            <a:picLocks noChangeAspect="1"/>
          </p:cNvPicPr>
          <p:nvPr/>
        </p:nvPicPr>
        <p:blipFill>
          <a:blip r:embed="rId5"/>
          <a:stretch>
            <a:fillRect/>
          </a:stretch>
        </p:blipFill>
        <p:spPr>
          <a:xfrm>
            <a:off x="7995821" y="592088"/>
            <a:ext cx="3586580" cy="3124049"/>
          </a:xfrm>
          <a:prstGeom prst="rect">
            <a:avLst/>
          </a:prstGeom>
        </p:spPr>
      </p:pic>
    </p:spTree>
    <p:extLst>
      <p:ext uri="{BB962C8B-B14F-4D97-AF65-F5344CB8AC3E}">
        <p14:creationId xmlns:p14="http://schemas.microsoft.com/office/powerpoint/2010/main" val="259251952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96013-8D4F-49C4-BD90-E8A0B0C8E1C2}"/>
              </a:ext>
            </a:extLst>
          </p:cNvPr>
          <p:cNvSpPr>
            <a:spLocks noGrp="1"/>
          </p:cNvSpPr>
          <p:nvPr>
            <p:ph sz="half" idx="1"/>
          </p:nvPr>
        </p:nvSpPr>
        <p:spPr>
          <a:xfrm>
            <a:off x="1377686" y="1326373"/>
            <a:ext cx="9834956" cy="997102"/>
          </a:xfrm>
        </p:spPr>
        <p:txBody>
          <a:bodyPr>
            <a:normAutofit/>
          </a:bodyPr>
          <a:lstStyle/>
          <a:p>
            <a:pPr marL="0" indent="0">
              <a:buNone/>
            </a:pPr>
            <a:r>
              <a:rPr lang="en-GB" sz="3200" b="1" dirty="0"/>
              <a:t>Key Changes to the Code</a:t>
            </a:r>
          </a:p>
        </p:txBody>
      </p:sp>
      <p:sp>
        <p:nvSpPr>
          <p:cNvPr id="2" name="Title 1">
            <a:extLst>
              <a:ext uri="{FF2B5EF4-FFF2-40B4-BE49-F238E27FC236}">
                <a16:creationId xmlns:a16="http://schemas.microsoft.com/office/drawing/2014/main" id="{BEC7B951-D612-4926-91E5-9FB16D9FDD02}"/>
              </a:ext>
            </a:extLst>
          </p:cNvPr>
          <p:cNvSpPr>
            <a:spLocks noGrp="1"/>
          </p:cNvSpPr>
          <p:nvPr>
            <p:ph type="title"/>
          </p:nvPr>
        </p:nvSpPr>
        <p:spPr/>
        <p:txBody>
          <a:bodyPr>
            <a:normAutofit/>
          </a:bodyPr>
          <a:lstStyle/>
          <a:p>
            <a:r>
              <a:rPr lang="en-GB" dirty="0"/>
              <a:t>AGENDA</a:t>
            </a:r>
          </a:p>
        </p:txBody>
      </p:sp>
      <p:sp>
        <p:nvSpPr>
          <p:cNvPr id="4" name="TextBox 3">
            <a:extLst>
              <a:ext uri="{FF2B5EF4-FFF2-40B4-BE49-F238E27FC236}">
                <a16:creationId xmlns:a16="http://schemas.microsoft.com/office/drawing/2014/main" id="{D8DBCB75-F7C4-43B0-AD1D-566B8D60DE25}"/>
              </a:ext>
            </a:extLst>
          </p:cNvPr>
          <p:cNvSpPr txBox="1"/>
          <p:nvPr/>
        </p:nvSpPr>
        <p:spPr>
          <a:xfrm>
            <a:off x="1484457" y="1979981"/>
            <a:ext cx="5036695" cy="2554545"/>
          </a:xfrm>
          <a:prstGeom prst="rect">
            <a:avLst/>
          </a:prstGeom>
          <a:noFill/>
        </p:spPr>
        <p:txBody>
          <a:bodyPr wrap="square" rtlCol="0">
            <a:spAutoFit/>
          </a:bodyPr>
          <a:lstStyle/>
          <a:p>
            <a:pPr marL="514350" indent="-514350">
              <a:buFont typeface="+mj-lt"/>
              <a:buAutoNum type="arabicPeriod"/>
            </a:pPr>
            <a:r>
              <a:rPr lang="en-GB" sz="3200" dirty="0">
                <a:solidFill>
                  <a:srgbClr val="002060"/>
                </a:solidFill>
              </a:rPr>
              <a:t>General and Introduction</a:t>
            </a:r>
          </a:p>
          <a:p>
            <a:pPr marL="514350" indent="-514350">
              <a:buFont typeface="+mj-lt"/>
              <a:buAutoNum type="arabicPeriod"/>
            </a:pPr>
            <a:r>
              <a:rPr lang="en-GB" sz="3200" dirty="0">
                <a:solidFill>
                  <a:srgbClr val="002060"/>
                </a:solidFill>
              </a:rPr>
              <a:t>Applicability and Key Principles</a:t>
            </a:r>
          </a:p>
          <a:p>
            <a:pPr marL="514350" indent="-514350">
              <a:buFont typeface="+mj-lt"/>
              <a:buAutoNum type="arabicPeriod"/>
            </a:pPr>
            <a:r>
              <a:rPr lang="en-GB" sz="3200" dirty="0">
                <a:solidFill>
                  <a:srgbClr val="002060"/>
                </a:solidFill>
              </a:rPr>
              <a:t>General Conduct</a:t>
            </a:r>
          </a:p>
          <a:p>
            <a:pPr marL="514350" indent="-514350">
              <a:buFont typeface="+mj-lt"/>
              <a:buAutoNum type="arabicPeriod"/>
            </a:pPr>
            <a:r>
              <a:rPr lang="en-GB" sz="3200" dirty="0">
                <a:solidFill>
                  <a:srgbClr val="002060"/>
                </a:solidFill>
              </a:rPr>
              <a:t>Registration of Interests</a:t>
            </a:r>
          </a:p>
        </p:txBody>
      </p:sp>
      <p:sp>
        <p:nvSpPr>
          <p:cNvPr id="5" name="TextBox 4">
            <a:extLst>
              <a:ext uri="{FF2B5EF4-FFF2-40B4-BE49-F238E27FC236}">
                <a16:creationId xmlns:a16="http://schemas.microsoft.com/office/drawing/2014/main" id="{816F636D-9DCA-48C6-B37F-61C86835BFB8}"/>
              </a:ext>
            </a:extLst>
          </p:cNvPr>
          <p:cNvSpPr txBox="1"/>
          <p:nvPr/>
        </p:nvSpPr>
        <p:spPr>
          <a:xfrm>
            <a:off x="6720317" y="1979980"/>
            <a:ext cx="4718313" cy="2554545"/>
          </a:xfrm>
          <a:prstGeom prst="rect">
            <a:avLst/>
          </a:prstGeom>
          <a:noFill/>
        </p:spPr>
        <p:txBody>
          <a:bodyPr wrap="square" rtlCol="0">
            <a:spAutoFit/>
          </a:bodyPr>
          <a:lstStyle/>
          <a:p>
            <a:pPr marL="514350" indent="-514350">
              <a:buFont typeface="+mj-lt"/>
              <a:buAutoNum type="arabicPeriod" startAt="5"/>
            </a:pPr>
            <a:r>
              <a:rPr lang="en-GB" sz="3200" dirty="0">
                <a:solidFill>
                  <a:srgbClr val="002060"/>
                </a:solidFill>
              </a:rPr>
              <a:t>Declarations of Interest</a:t>
            </a:r>
          </a:p>
          <a:p>
            <a:pPr marL="514350" indent="-514350">
              <a:buFont typeface="+mj-lt"/>
              <a:buAutoNum type="arabicPeriod" startAt="5"/>
            </a:pPr>
            <a:r>
              <a:rPr lang="en-GB" sz="3200" dirty="0">
                <a:solidFill>
                  <a:srgbClr val="002060"/>
                </a:solidFill>
              </a:rPr>
              <a:t>Lobbying &amp; Access</a:t>
            </a:r>
          </a:p>
          <a:p>
            <a:pPr marL="514350" indent="-514350">
              <a:buFont typeface="+mj-lt"/>
              <a:buAutoNum type="arabicPeriod" startAt="5"/>
            </a:pPr>
            <a:r>
              <a:rPr lang="en-GB" sz="3200" dirty="0">
                <a:solidFill>
                  <a:srgbClr val="002060"/>
                </a:solidFill>
              </a:rPr>
              <a:t>Quasi-Judicial &amp; Regulatory Decisions</a:t>
            </a:r>
          </a:p>
          <a:p>
            <a:pPr marL="514350" indent="-514350">
              <a:buFont typeface="+mj-lt"/>
              <a:buAutoNum type="arabicPeriod" startAt="5"/>
            </a:pPr>
            <a:r>
              <a:rPr lang="en-GB" sz="3200" dirty="0">
                <a:solidFill>
                  <a:srgbClr val="002060"/>
                </a:solidFill>
              </a:rPr>
              <a:t>Annexes </a:t>
            </a:r>
          </a:p>
        </p:txBody>
      </p:sp>
      <p:sp>
        <p:nvSpPr>
          <p:cNvPr id="6" name="TextBox 5">
            <a:extLst>
              <a:ext uri="{FF2B5EF4-FFF2-40B4-BE49-F238E27FC236}">
                <a16:creationId xmlns:a16="http://schemas.microsoft.com/office/drawing/2014/main" id="{B5705BB9-80B7-4268-9009-317E2F4A513B}"/>
              </a:ext>
            </a:extLst>
          </p:cNvPr>
          <p:cNvSpPr txBox="1"/>
          <p:nvPr/>
        </p:nvSpPr>
        <p:spPr>
          <a:xfrm>
            <a:off x="1377686" y="4426246"/>
            <a:ext cx="9954878" cy="1551194"/>
          </a:xfrm>
          <a:prstGeom prst="rect">
            <a:avLst/>
          </a:prstGeom>
          <a:noFill/>
        </p:spPr>
        <p:txBody>
          <a:bodyPr wrap="square" rtlCol="0">
            <a:spAutoFit/>
          </a:bodyPr>
          <a:lstStyle/>
          <a:p>
            <a:endParaRPr lang="en-GB" dirty="0"/>
          </a:p>
          <a:p>
            <a:pPr>
              <a:spcBef>
                <a:spcPct val="20000"/>
              </a:spcBef>
            </a:pPr>
            <a:r>
              <a:rPr lang="en-GB" sz="3200" b="1" dirty="0">
                <a:solidFill>
                  <a:srgbClr val="7030A0"/>
                </a:solidFill>
              </a:rPr>
              <a:t>Revised Guidance, Advice Notes and Training Material</a:t>
            </a:r>
          </a:p>
          <a:p>
            <a:pPr>
              <a:spcBef>
                <a:spcPct val="20000"/>
              </a:spcBef>
            </a:pPr>
            <a:r>
              <a:rPr lang="en-GB" sz="3200" b="1" dirty="0">
                <a:solidFill>
                  <a:srgbClr val="7030A0"/>
                </a:solidFill>
              </a:rPr>
              <a:t>Further Information</a:t>
            </a:r>
          </a:p>
        </p:txBody>
      </p:sp>
    </p:spTree>
    <p:extLst>
      <p:ext uri="{BB962C8B-B14F-4D97-AF65-F5344CB8AC3E}">
        <p14:creationId xmlns:p14="http://schemas.microsoft.com/office/powerpoint/2010/main" val="147444987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B26F-649D-417A-BC8A-1BB931E4B0ED}"/>
              </a:ext>
            </a:extLst>
          </p:cNvPr>
          <p:cNvSpPr>
            <a:spLocks noGrp="1"/>
          </p:cNvSpPr>
          <p:nvPr>
            <p:ph type="title"/>
          </p:nvPr>
        </p:nvSpPr>
        <p:spPr/>
        <p:txBody>
          <a:bodyPr/>
          <a:lstStyle/>
          <a:p>
            <a:r>
              <a:rPr lang="en-GB" dirty="0"/>
              <a:t>KEY CHANGES TO THE CODE</a:t>
            </a:r>
          </a:p>
        </p:txBody>
      </p:sp>
      <p:sp>
        <p:nvSpPr>
          <p:cNvPr id="3" name="Content Placeholder 2">
            <a:extLst>
              <a:ext uri="{FF2B5EF4-FFF2-40B4-BE49-F238E27FC236}">
                <a16:creationId xmlns:a16="http://schemas.microsoft.com/office/drawing/2014/main" id="{2D7FF00D-2A25-4F5D-95DF-EE9EED29174F}"/>
              </a:ext>
            </a:extLst>
          </p:cNvPr>
          <p:cNvSpPr>
            <a:spLocks noGrp="1"/>
          </p:cNvSpPr>
          <p:nvPr>
            <p:ph idx="1"/>
          </p:nvPr>
        </p:nvSpPr>
        <p:spPr/>
        <p:txBody>
          <a:bodyPr/>
          <a:lstStyle/>
          <a:p>
            <a:pPr marL="0" indent="0">
              <a:buNone/>
            </a:pPr>
            <a:r>
              <a:rPr lang="en-GB" sz="4000" b="1" dirty="0">
                <a:solidFill>
                  <a:srgbClr val="002060"/>
                </a:solidFill>
              </a:rPr>
              <a:t>1. General &amp; Introduction</a:t>
            </a:r>
          </a:p>
          <a:p>
            <a:pPr marL="981075" indent="-438150">
              <a:spcAft>
                <a:spcPts val="1200"/>
              </a:spcAft>
            </a:pPr>
            <a:r>
              <a:rPr lang="en-GB" dirty="0">
                <a:solidFill>
                  <a:srgbClr val="002060"/>
                </a:solidFill>
              </a:rPr>
              <a:t>Plain English</a:t>
            </a:r>
          </a:p>
          <a:p>
            <a:pPr marL="981075" indent="-438150">
              <a:spcAft>
                <a:spcPts val="1200"/>
              </a:spcAft>
            </a:pPr>
            <a:r>
              <a:rPr lang="en-GB" dirty="0">
                <a:solidFill>
                  <a:srgbClr val="002060"/>
                </a:solidFill>
              </a:rPr>
              <a:t>Removal of most background information, guidance and reasoning</a:t>
            </a:r>
          </a:p>
          <a:p>
            <a:pPr marL="981075" indent="-438150">
              <a:spcAft>
                <a:spcPts val="1200"/>
              </a:spcAft>
            </a:pPr>
            <a:r>
              <a:rPr lang="en-GB" dirty="0">
                <a:solidFill>
                  <a:srgbClr val="002060"/>
                </a:solidFill>
              </a:rPr>
              <a:t>Removal of repetition</a:t>
            </a:r>
          </a:p>
          <a:p>
            <a:pPr marL="981075" indent="-438150">
              <a:spcAft>
                <a:spcPts val="1200"/>
              </a:spcAft>
            </a:pPr>
            <a:r>
              <a:rPr lang="en-GB" dirty="0">
                <a:solidFill>
                  <a:srgbClr val="002060"/>
                </a:solidFill>
              </a:rPr>
              <a:t>First person</a:t>
            </a:r>
          </a:p>
          <a:p>
            <a:pPr marL="981075" indent="-438150">
              <a:spcAft>
                <a:spcPts val="1200"/>
              </a:spcAft>
            </a:pPr>
            <a:r>
              <a:rPr lang="en-GB" dirty="0">
                <a:solidFill>
                  <a:srgbClr val="002060"/>
                </a:solidFill>
              </a:rPr>
              <a:t>Personal Responsibility</a:t>
            </a:r>
          </a:p>
          <a:p>
            <a:pPr marL="630238" indent="-630238">
              <a:buFont typeface="Wingdings" panose="05000000000000000000" pitchFamily="2" charset="2"/>
              <a:buChar char="Ø"/>
            </a:pPr>
            <a:endParaRPr lang="en-GB" dirty="0">
              <a:solidFill>
                <a:srgbClr val="002060"/>
              </a:solidFill>
            </a:endParaRPr>
          </a:p>
          <a:p>
            <a:pPr marL="630238" indent="-630238">
              <a:buFont typeface="Wingdings" panose="05000000000000000000" pitchFamily="2" charset="2"/>
              <a:buChar char="Ø"/>
            </a:pPr>
            <a:endParaRPr lang="en-GB" dirty="0">
              <a:solidFill>
                <a:srgbClr val="002060"/>
              </a:solidFill>
            </a:endParaRPr>
          </a:p>
          <a:p>
            <a:pPr marL="0" indent="0">
              <a:buNone/>
            </a:pPr>
            <a:endParaRPr lang="en-GB" dirty="0"/>
          </a:p>
        </p:txBody>
      </p:sp>
      <p:pic>
        <p:nvPicPr>
          <p:cNvPr id="4" name="Picture 3">
            <a:extLst>
              <a:ext uri="{FF2B5EF4-FFF2-40B4-BE49-F238E27FC236}">
                <a16:creationId xmlns:a16="http://schemas.microsoft.com/office/drawing/2014/main" id="{A9705687-C026-4485-8AE4-E25D00148F55}"/>
              </a:ext>
            </a:extLst>
          </p:cNvPr>
          <p:cNvPicPr>
            <a:picLocks noChangeAspect="1"/>
          </p:cNvPicPr>
          <p:nvPr/>
        </p:nvPicPr>
        <p:blipFill>
          <a:blip r:embed="rId3"/>
          <a:stretch>
            <a:fillRect/>
          </a:stretch>
        </p:blipFill>
        <p:spPr>
          <a:xfrm>
            <a:off x="7832035" y="3882886"/>
            <a:ext cx="3457072" cy="2314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592475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AF08-05D4-4452-AA64-4C877915B766}"/>
              </a:ext>
            </a:extLst>
          </p:cNvPr>
          <p:cNvSpPr>
            <a:spLocks noGrp="1"/>
          </p:cNvSpPr>
          <p:nvPr>
            <p:ph type="title"/>
          </p:nvPr>
        </p:nvSpPr>
        <p:spPr/>
        <p:txBody>
          <a:bodyPr/>
          <a:lstStyle/>
          <a:p>
            <a:r>
              <a:rPr lang="en-GB" dirty="0"/>
              <a:t>2. Applicability &amp; Key Principles</a:t>
            </a:r>
          </a:p>
        </p:txBody>
      </p:sp>
      <p:sp>
        <p:nvSpPr>
          <p:cNvPr id="3" name="Content Placeholder 2">
            <a:extLst>
              <a:ext uri="{FF2B5EF4-FFF2-40B4-BE49-F238E27FC236}">
                <a16:creationId xmlns:a16="http://schemas.microsoft.com/office/drawing/2014/main" id="{2D7926A3-366A-4382-A07F-A1E8C95B64BF}"/>
              </a:ext>
            </a:extLst>
          </p:cNvPr>
          <p:cNvSpPr>
            <a:spLocks noGrp="1"/>
          </p:cNvSpPr>
          <p:nvPr>
            <p:ph idx="1"/>
          </p:nvPr>
        </p:nvSpPr>
        <p:spPr>
          <a:xfrm>
            <a:off x="2001078" y="1642925"/>
            <a:ext cx="9677333" cy="4492832"/>
          </a:xfrm>
        </p:spPr>
        <p:txBody>
          <a:bodyPr>
            <a:normAutofit/>
          </a:bodyPr>
          <a:lstStyle/>
          <a:p>
            <a:r>
              <a:rPr lang="en-GB" dirty="0">
                <a:solidFill>
                  <a:srgbClr val="002060"/>
                </a:solidFill>
              </a:rPr>
              <a:t>When acting as a councillor and when they could reasonably be regarded as acting as such</a:t>
            </a:r>
          </a:p>
          <a:p>
            <a:r>
              <a:rPr lang="en-GB" dirty="0">
                <a:solidFill>
                  <a:srgbClr val="002060"/>
                </a:solidFill>
              </a:rPr>
              <a:t>Not prevented from expressing views, (including making political comment) provided do so in way that is compatible with Code</a:t>
            </a:r>
          </a:p>
          <a:p>
            <a:r>
              <a:rPr lang="en-GB" dirty="0">
                <a:solidFill>
                  <a:srgbClr val="002060"/>
                </a:solidFill>
              </a:rPr>
              <a:t>Encouraged to seek advice if unsure</a:t>
            </a:r>
          </a:p>
          <a:p>
            <a:r>
              <a:rPr lang="en-GB" dirty="0">
                <a:solidFill>
                  <a:srgbClr val="002060"/>
                </a:solidFill>
              </a:rPr>
              <a:t>Breach of one or more of the key principles does not in itself constitute evidence of a breach of the Code </a:t>
            </a:r>
          </a:p>
        </p:txBody>
      </p:sp>
    </p:spTree>
    <p:extLst>
      <p:ext uri="{BB962C8B-B14F-4D97-AF65-F5344CB8AC3E}">
        <p14:creationId xmlns:p14="http://schemas.microsoft.com/office/powerpoint/2010/main" val="89692570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91BF-BAEA-4735-82B9-560AAD46D5DA}"/>
              </a:ext>
            </a:extLst>
          </p:cNvPr>
          <p:cNvSpPr>
            <a:spLocks noGrp="1"/>
          </p:cNvSpPr>
          <p:nvPr>
            <p:ph type="title"/>
          </p:nvPr>
        </p:nvSpPr>
        <p:spPr/>
        <p:txBody>
          <a:bodyPr/>
          <a:lstStyle/>
          <a:p>
            <a:r>
              <a:rPr lang="en-GB" dirty="0"/>
              <a:t>3. General Conduct</a:t>
            </a:r>
          </a:p>
        </p:txBody>
      </p:sp>
      <p:sp>
        <p:nvSpPr>
          <p:cNvPr id="3" name="Content Placeholder 2">
            <a:extLst>
              <a:ext uri="{FF2B5EF4-FFF2-40B4-BE49-F238E27FC236}">
                <a16:creationId xmlns:a16="http://schemas.microsoft.com/office/drawing/2014/main" id="{3586416C-F785-4620-A942-D1DEC4F5E223}"/>
              </a:ext>
            </a:extLst>
          </p:cNvPr>
          <p:cNvSpPr>
            <a:spLocks noGrp="1"/>
          </p:cNvSpPr>
          <p:nvPr>
            <p:ph idx="1"/>
          </p:nvPr>
        </p:nvSpPr>
        <p:spPr>
          <a:xfrm>
            <a:off x="1965368" y="1430546"/>
            <a:ext cx="9779924" cy="5040560"/>
          </a:xfrm>
        </p:spPr>
        <p:txBody>
          <a:bodyPr>
            <a:normAutofit fontScale="92500" lnSpcReduction="10000"/>
          </a:bodyPr>
          <a:lstStyle/>
          <a:p>
            <a:pPr marL="0" indent="0">
              <a:buNone/>
            </a:pPr>
            <a:r>
              <a:rPr lang="en-GB" sz="4000" b="1" dirty="0">
                <a:solidFill>
                  <a:srgbClr val="002060"/>
                </a:solidFill>
              </a:rPr>
              <a:t>Respect &amp; Courtesy</a:t>
            </a:r>
          </a:p>
          <a:p>
            <a:r>
              <a:rPr lang="en-GB" dirty="0">
                <a:solidFill>
                  <a:srgbClr val="002060"/>
                </a:solidFill>
              </a:rPr>
              <a:t>Provisions on bullying and harassment strengthened</a:t>
            </a:r>
          </a:p>
          <a:p>
            <a:r>
              <a:rPr lang="en-GB" dirty="0">
                <a:solidFill>
                  <a:srgbClr val="002060"/>
                </a:solidFill>
              </a:rPr>
              <a:t>Includes provision on unlawful discrimination, requirement to advance equal opportunity</a:t>
            </a:r>
          </a:p>
          <a:p>
            <a:pPr marL="0" indent="0">
              <a:buNone/>
            </a:pPr>
            <a:r>
              <a:rPr lang="en-GB" sz="4000" b="1" dirty="0">
                <a:solidFill>
                  <a:srgbClr val="002060"/>
                </a:solidFill>
              </a:rPr>
              <a:t>Relations with Officers</a:t>
            </a:r>
          </a:p>
          <a:p>
            <a:r>
              <a:rPr lang="en-GB" dirty="0">
                <a:solidFill>
                  <a:srgbClr val="002060"/>
                </a:solidFill>
              </a:rPr>
              <a:t>New provision prohibiting the undermining of officers or the raising of concerns about their performance, conduct or capability in public </a:t>
            </a:r>
          </a:p>
          <a:p>
            <a:r>
              <a:rPr lang="en-GB" dirty="0">
                <a:solidFill>
                  <a:srgbClr val="002060"/>
                </a:solidFill>
              </a:rPr>
              <a:t>New provision about taking, or seeking to take, unfair advantage of position in dealings with officers </a:t>
            </a:r>
          </a:p>
          <a:p>
            <a:pPr marL="0" indent="0">
              <a:buNone/>
            </a:pPr>
            <a:endParaRPr lang="en-GB" sz="4000" b="1" dirty="0">
              <a:solidFill>
                <a:srgbClr val="002060"/>
              </a:solidFill>
            </a:endParaRPr>
          </a:p>
          <a:p>
            <a:pPr marL="0" indent="0">
              <a:buNone/>
            </a:pPr>
            <a:endParaRPr lang="en-GB" sz="4000" b="1" dirty="0">
              <a:solidFill>
                <a:srgbClr val="002060"/>
              </a:solidFill>
            </a:endParaRPr>
          </a:p>
        </p:txBody>
      </p:sp>
    </p:spTree>
    <p:extLst>
      <p:ext uri="{BB962C8B-B14F-4D97-AF65-F5344CB8AC3E}">
        <p14:creationId xmlns:p14="http://schemas.microsoft.com/office/powerpoint/2010/main" val="203460155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E9E4-A37A-49BA-97B2-19CA16D211E5}"/>
              </a:ext>
            </a:extLst>
          </p:cNvPr>
          <p:cNvSpPr>
            <a:spLocks noGrp="1"/>
          </p:cNvSpPr>
          <p:nvPr>
            <p:ph type="title"/>
          </p:nvPr>
        </p:nvSpPr>
        <p:spPr/>
        <p:txBody>
          <a:bodyPr/>
          <a:lstStyle/>
          <a:p>
            <a:r>
              <a:rPr lang="en-GB" dirty="0"/>
              <a:t>3. General Conduct cont.</a:t>
            </a:r>
          </a:p>
        </p:txBody>
      </p:sp>
      <p:sp>
        <p:nvSpPr>
          <p:cNvPr id="3" name="Content Placeholder 2">
            <a:extLst>
              <a:ext uri="{FF2B5EF4-FFF2-40B4-BE49-F238E27FC236}">
                <a16:creationId xmlns:a16="http://schemas.microsoft.com/office/drawing/2014/main" id="{BED58B49-08E3-4406-A745-051CFE4B6F73}"/>
              </a:ext>
            </a:extLst>
          </p:cNvPr>
          <p:cNvSpPr>
            <a:spLocks noGrp="1"/>
          </p:cNvSpPr>
          <p:nvPr>
            <p:ph idx="1"/>
          </p:nvPr>
        </p:nvSpPr>
        <p:spPr>
          <a:xfrm>
            <a:off x="1968568" y="1417638"/>
            <a:ext cx="9982132" cy="5040560"/>
          </a:xfrm>
        </p:spPr>
        <p:txBody>
          <a:bodyPr/>
          <a:lstStyle/>
          <a:p>
            <a:pPr marL="0" indent="0">
              <a:buNone/>
            </a:pPr>
            <a:r>
              <a:rPr lang="en-GB" sz="4000" b="1" dirty="0">
                <a:solidFill>
                  <a:srgbClr val="002060"/>
                </a:solidFill>
              </a:rPr>
              <a:t>Gifts &amp; Hospitality</a:t>
            </a:r>
          </a:p>
          <a:p>
            <a:r>
              <a:rPr lang="en-GB" sz="3600" dirty="0">
                <a:solidFill>
                  <a:srgbClr val="002060"/>
                </a:solidFill>
              </a:rPr>
              <a:t>Provisions tightened – general rule is councillors can never ask for or seek gifts and hospitality</a:t>
            </a:r>
          </a:p>
          <a:p>
            <a:r>
              <a:rPr lang="en-GB" sz="3600" dirty="0">
                <a:solidFill>
                  <a:srgbClr val="002060"/>
                </a:solidFill>
              </a:rPr>
              <a:t>When offered, can only accept in very limited circumstances and need to consider </a:t>
            </a:r>
            <a:r>
              <a:rPr lang="en-GB" sz="3600" b="1" dirty="0">
                <a:solidFill>
                  <a:srgbClr val="002060"/>
                </a:solidFill>
              </a:rPr>
              <a:t>objective test</a:t>
            </a:r>
            <a:endParaRPr lang="en-GB" sz="3600" dirty="0">
              <a:solidFill>
                <a:srgbClr val="002060"/>
              </a:solidFill>
            </a:endParaRPr>
          </a:p>
          <a:p>
            <a:r>
              <a:rPr lang="en-GB" sz="3600" dirty="0">
                <a:solidFill>
                  <a:srgbClr val="002060"/>
                </a:solidFill>
              </a:rPr>
              <a:t>Requirement to advise MO of significant or repeated offers</a:t>
            </a:r>
          </a:p>
        </p:txBody>
      </p:sp>
    </p:spTree>
    <p:extLst>
      <p:ext uri="{BB962C8B-B14F-4D97-AF65-F5344CB8AC3E}">
        <p14:creationId xmlns:p14="http://schemas.microsoft.com/office/powerpoint/2010/main" val="66730634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B37F-5967-41AB-AB3F-F45398017034}"/>
              </a:ext>
            </a:extLst>
          </p:cNvPr>
          <p:cNvSpPr>
            <a:spLocks noGrp="1"/>
          </p:cNvSpPr>
          <p:nvPr>
            <p:ph type="title"/>
          </p:nvPr>
        </p:nvSpPr>
        <p:spPr/>
        <p:txBody>
          <a:bodyPr/>
          <a:lstStyle/>
          <a:p>
            <a:r>
              <a:rPr lang="en-GB" dirty="0"/>
              <a:t>3. General Conduct cont.</a:t>
            </a:r>
          </a:p>
        </p:txBody>
      </p:sp>
      <p:sp>
        <p:nvSpPr>
          <p:cNvPr id="3" name="Content Placeholder 2">
            <a:extLst>
              <a:ext uri="{FF2B5EF4-FFF2-40B4-BE49-F238E27FC236}">
                <a16:creationId xmlns:a16="http://schemas.microsoft.com/office/drawing/2014/main" id="{4D0576CB-1D6A-42CB-A7FB-BD335F03A7B0}"/>
              </a:ext>
            </a:extLst>
          </p:cNvPr>
          <p:cNvSpPr>
            <a:spLocks noGrp="1"/>
          </p:cNvSpPr>
          <p:nvPr>
            <p:ph idx="1"/>
          </p:nvPr>
        </p:nvSpPr>
        <p:spPr>
          <a:xfrm>
            <a:off x="1968337" y="1467571"/>
            <a:ext cx="4964172" cy="959717"/>
          </a:xfrm>
        </p:spPr>
        <p:txBody>
          <a:bodyPr/>
          <a:lstStyle/>
          <a:p>
            <a:pPr marL="0" indent="0">
              <a:buNone/>
            </a:pPr>
            <a:r>
              <a:rPr lang="en-GB" sz="4000" b="1" dirty="0">
                <a:solidFill>
                  <a:srgbClr val="002060"/>
                </a:solidFill>
              </a:rPr>
              <a:t>Confidentiality</a:t>
            </a:r>
          </a:p>
        </p:txBody>
      </p:sp>
      <p:pic>
        <p:nvPicPr>
          <p:cNvPr id="5" name="Picture 4">
            <a:extLst>
              <a:ext uri="{FF2B5EF4-FFF2-40B4-BE49-F238E27FC236}">
                <a16:creationId xmlns:a16="http://schemas.microsoft.com/office/drawing/2014/main" id="{B77B2CF0-16CC-45E3-9638-7DAC6ECA6382}"/>
              </a:ext>
            </a:extLst>
          </p:cNvPr>
          <p:cNvPicPr>
            <a:picLocks noChangeAspect="1"/>
          </p:cNvPicPr>
          <p:nvPr/>
        </p:nvPicPr>
        <p:blipFill>
          <a:blip r:embed="rId3"/>
          <a:stretch>
            <a:fillRect/>
          </a:stretch>
        </p:blipFill>
        <p:spPr>
          <a:xfrm>
            <a:off x="8294169" y="846138"/>
            <a:ext cx="2895600" cy="1581150"/>
          </a:xfrm>
          <a:prstGeom prst="rect">
            <a:avLst/>
          </a:prstGeom>
        </p:spPr>
      </p:pic>
      <p:sp>
        <p:nvSpPr>
          <p:cNvPr id="7" name="TextBox 6">
            <a:extLst>
              <a:ext uri="{FF2B5EF4-FFF2-40B4-BE49-F238E27FC236}">
                <a16:creationId xmlns:a16="http://schemas.microsoft.com/office/drawing/2014/main" id="{845B814D-EA62-4DF4-AABD-DBB30077DBF7}"/>
              </a:ext>
            </a:extLst>
          </p:cNvPr>
          <p:cNvSpPr txBox="1"/>
          <p:nvPr/>
        </p:nvSpPr>
        <p:spPr>
          <a:xfrm>
            <a:off x="1968338" y="2427288"/>
            <a:ext cx="9710074" cy="3816429"/>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2060"/>
                </a:solidFill>
              </a:rPr>
              <a:t>Provisions clarified</a:t>
            </a:r>
          </a:p>
          <a:p>
            <a:pPr marL="457200" indent="-457200">
              <a:buFont typeface="Arial" panose="020B0604020202020204" pitchFamily="34" charset="0"/>
              <a:buChar char="•"/>
            </a:pPr>
            <a:r>
              <a:rPr lang="en-GB" sz="3200" dirty="0">
                <a:solidFill>
                  <a:srgbClr val="002060"/>
                </a:solidFill>
              </a:rPr>
              <a:t>Notes if no express consent to disclose, should assume it is not given</a:t>
            </a:r>
          </a:p>
          <a:p>
            <a:pPr marL="457200" indent="-457200">
              <a:buFont typeface="Arial" panose="020B0604020202020204" pitchFamily="34" charset="0"/>
              <a:buChar char="•"/>
            </a:pPr>
            <a:r>
              <a:rPr lang="en-GB" sz="3200" dirty="0">
                <a:solidFill>
                  <a:srgbClr val="002060"/>
                </a:solidFill>
              </a:rPr>
              <a:t>Confirms confidential information not to be used:</a:t>
            </a:r>
          </a:p>
          <a:p>
            <a:pPr marL="914400" lvl="1" indent="-457200">
              <a:buFont typeface="Wingdings" panose="05000000000000000000" pitchFamily="2" charset="2"/>
              <a:buChar char="Ø"/>
            </a:pPr>
            <a:r>
              <a:rPr lang="en-GB" sz="3200" dirty="0">
                <a:solidFill>
                  <a:srgbClr val="002060"/>
                </a:solidFill>
              </a:rPr>
              <a:t>For personal or party-political advantage</a:t>
            </a:r>
          </a:p>
          <a:p>
            <a:pPr marL="914400" lvl="1" indent="-457200">
              <a:buFont typeface="Wingdings" panose="05000000000000000000" pitchFamily="2" charset="2"/>
              <a:buChar char="Ø"/>
            </a:pPr>
            <a:r>
              <a:rPr lang="en-GB" sz="3200" dirty="0">
                <a:solidFill>
                  <a:srgbClr val="002060"/>
                </a:solidFill>
              </a:rPr>
              <a:t>To discredit Council</a:t>
            </a:r>
          </a:p>
          <a:p>
            <a:endParaRPr lang="en-GB" sz="3200" dirty="0">
              <a:solidFill>
                <a:srgbClr val="7030A0"/>
              </a:solidFill>
            </a:endParaRPr>
          </a:p>
          <a:p>
            <a:endParaRPr lang="en-GB" dirty="0"/>
          </a:p>
        </p:txBody>
      </p:sp>
    </p:spTree>
    <p:extLst>
      <p:ext uri="{BB962C8B-B14F-4D97-AF65-F5344CB8AC3E}">
        <p14:creationId xmlns:p14="http://schemas.microsoft.com/office/powerpoint/2010/main" val="131359769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4FCD-681C-429E-88F7-1738935F4414}"/>
              </a:ext>
            </a:extLst>
          </p:cNvPr>
          <p:cNvSpPr>
            <a:spLocks noGrp="1"/>
          </p:cNvSpPr>
          <p:nvPr>
            <p:ph type="title"/>
          </p:nvPr>
        </p:nvSpPr>
        <p:spPr/>
        <p:txBody>
          <a:bodyPr/>
          <a:lstStyle/>
          <a:p>
            <a:r>
              <a:rPr lang="en-GB" dirty="0"/>
              <a:t>4. Registration of Interests</a:t>
            </a:r>
          </a:p>
        </p:txBody>
      </p:sp>
      <p:sp>
        <p:nvSpPr>
          <p:cNvPr id="3" name="Content Placeholder 2">
            <a:extLst>
              <a:ext uri="{FF2B5EF4-FFF2-40B4-BE49-F238E27FC236}">
                <a16:creationId xmlns:a16="http://schemas.microsoft.com/office/drawing/2014/main" id="{CF87DA48-5FEA-4EB7-9987-539D4F0F2408}"/>
              </a:ext>
            </a:extLst>
          </p:cNvPr>
          <p:cNvSpPr>
            <a:spLocks noGrp="1"/>
          </p:cNvSpPr>
          <p:nvPr>
            <p:ph idx="1"/>
          </p:nvPr>
        </p:nvSpPr>
        <p:spPr>
          <a:xfrm>
            <a:off x="2014510" y="1417638"/>
            <a:ext cx="10286933" cy="5440362"/>
          </a:xfrm>
        </p:spPr>
        <p:txBody>
          <a:bodyPr>
            <a:normAutofit/>
          </a:bodyPr>
          <a:lstStyle/>
          <a:p>
            <a:r>
              <a:rPr lang="en-GB" dirty="0">
                <a:solidFill>
                  <a:srgbClr val="002060"/>
                </a:solidFill>
              </a:rPr>
              <a:t>New statutory instrument</a:t>
            </a:r>
          </a:p>
          <a:p>
            <a:r>
              <a:rPr lang="en-GB" dirty="0">
                <a:solidFill>
                  <a:srgbClr val="002060"/>
                </a:solidFill>
              </a:rPr>
              <a:t>Slight change to wording of Category 1: Remuneration provisions</a:t>
            </a:r>
          </a:p>
          <a:p>
            <a:r>
              <a:rPr lang="en-GB" dirty="0">
                <a:solidFill>
                  <a:srgbClr val="002060"/>
                </a:solidFill>
              </a:rPr>
              <a:t>Category 2: Related Undertakings renamed Other Roles and simplified</a:t>
            </a:r>
          </a:p>
          <a:p>
            <a:r>
              <a:rPr lang="en-GB" dirty="0">
                <a:solidFill>
                  <a:srgbClr val="002060"/>
                </a:solidFill>
              </a:rPr>
              <a:t>Category 3: Contracts</a:t>
            </a:r>
          </a:p>
          <a:p>
            <a:r>
              <a:rPr lang="en-GB" dirty="0">
                <a:solidFill>
                  <a:srgbClr val="002060"/>
                </a:solidFill>
              </a:rPr>
              <a:t>Category 4: Election Expenses. Must register single donation or donations from same source &gt; £50</a:t>
            </a:r>
          </a:p>
          <a:p>
            <a:pPr marL="0" indent="0">
              <a:buNone/>
            </a:pPr>
            <a:endParaRPr lang="en-GB" dirty="0"/>
          </a:p>
        </p:txBody>
      </p:sp>
    </p:spTree>
    <p:extLst>
      <p:ext uri="{BB962C8B-B14F-4D97-AF65-F5344CB8AC3E}">
        <p14:creationId xmlns:p14="http://schemas.microsoft.com/office/powerpoint/2010/main" val="290286791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C27-E19D-4188-BC9E-FB44999A97DD}"/>
              </a:ext>
            </a:extLst>
          </p:cNvPr>
          <p:cNvSpPr>
            <a:spLocks noGrp="1"/>
          </p:cNvSpPr>
          <p:nvPr>
            <p:ph type="title"/>
          </p:nvPr>
        </p:nvSpPr>
        <p:spPr/>
        <p:txBody>
          <a:bodyPr/>
          <a:lstStyle/>
          <a:p>
            <a:r>
              <a:rPr lang="en-GB" dirty="0"/>
              <a:t>4. Registration of Interests cont.</a:t>
            </a:r>
          </a:p>
        </p:txBody>
      </p:sp>
      <p:sp>
        <p:nvSpPr>
          <p:cNvPr id="3" name="Content Placeholder 2">
            <a:extLst>
              <a:ext uri="{FF2B5EF4-FFF2-40B4-BE49-F238E27FC236}">
                <a16:creationId xmlns:a16="http://schemas.microsoft.com/office/drawing/2014/main" id="{205428C0-6D8D-4A1F-B11E-59CB9DF9461C}"/>
              </a:ext>
            </a:extLst>
          </p:cNvPr>
          <p:cNvSpPr>
            <a:spLocks noGrp="1"/>
          </p:cNvSpPr>
          <p:nvPr>
            <p:ph idx="1"/>
          </p:nvPr>
        </p:nvSpPr>
        <p:spPr>
          <a:xfrm>
            <a:off x="1905068" y="1404041"/>
            <a:ext cx="10074898" cy="5179322"/>
          </a:xfrm>
        </p:spPr>
        <p:txBody>
          <a:bodyPr/>
          <a:lstStyle/>
          <a:p>
            <a:r>
              <a:rPr lang="en-GB" dirty="0">
                <a:solidFill>
                  <a:srgbClr val="002060"/>
                </a:solidFill>
              </a:rPr>
              <a:t>Category 5: No longer any need to disclose </a:t>
            </a:r>
            <a:r>
              <a:rPr lang="en-GB" b="1" dirty="0">
                <a:solidFill>
                  <a:srgbClr val="002060"/>
                </a:solidFill>
              </a:rPr>
              <a:t>home address </a:t>
            </a:r>
            <a:r>
              <a:rPr lang="en-GB" dirty="0">
                <a:solidFill>
                  <a:srgbClr val="002060"/>
                </a:solidFill>
              </a:rPr>
              <a:t>in publicly available register of interests.</a:t>
            </a:r>
          </a:p>
          <a:p>
            <a:r>
              <a:rPr lang="en-GB" dirty="0">
                <a:solidFill>
                  <a:srgbClr val="002060"/>
                </a:solidFill>
              </a:rPr>
              <a:t>Category 6: Interest in Shares and Securities. Provisions clarified and inclusion of ‘</a:t>
            </a:r>
            <a:r>
              <a:rPr lang="en-GB" b="1" dirty="0">
                <a:solidFill>
                  <a:srgbClr val="002060"/>
                </a:solidFill>
              </a:rPr>
              <a:t>relevant date</a:t>
            </a:r>
            <a:r>
              <a:rPr lang="en-GB" dirty="0">
                <a:solidFill>
                  <a:srgbClr val="002060"/>
                </a:solidFill>
              </a:rPr>
              <a:t>’.</a:t>
            </a:r>
          </a:p>
          <a:p>
            <a:r>
              <a:rPr lang="en-GB" dirty="0">
                <a:solidFill>
                  <a:srgbClr val="002060"/>
                </a:solidFill>
              </a:rPr>
              <a:t>Category 7: Gifts &amp; Hospitality. Code no longer requires these to be registered</a:t>
            </a:r>
          </a:p>
          <a:p>
            <a:r>
              <a:rPr lang="en-GB" dirty="0">
                <a:solidFill>
                  <a:srgbClr val="002060"/>
                </a:solidFill>
              </a:rPr>
              <a:t>Clarification of objective test in respect of Category 8: Non-Financial Interests</a:t>
            </a:r>
          </a:p>
          <a:p>
            <a:r>
              <a:rPr lang="en-GB" dirty="0">
                <a:solidFill>
                  <a:srgbClr val="002060"/>
                </a:solidFill>
              </a:rPr>
              <a:t>New Category 9: </a:t>
            </a:r>
            <a:r>
              <a:rPr lang="en-GB" b="1" dirty="0">
                <a:solidFill>
                  <a:srgbClr val="002060"/>
                </a:solidFill>
              </a:rPr>
              <a:t>Close Family Members</a:t>
            </a:r>
          </a:p>
        </p:txBody>
      </p:sp>
    </p:spTree>
    <p:extLst>
      <p:ext uri="{BB962C8B-B14F-4D97-AF65-F5344CB8AC3E}">
        <p14:creationId xmlns:p14="http://schemas.microsoft.com/office/powerpoint/2010/main" val="2221565484"/>
      </p:ext>
    </p:extLst>
  </p:cSld>
  <p:clrMapOvr>
    <a:masterClrMapping/>
  </p:clrMapOvr>
  <p:transition spd="slow">
    <p:wipe/>
  </p:transition>
</p:sld>
</file>

<file path=ppt/theme/theme1.xml><?xml version="1.0" encoding="utf-8"?>
<a:theme xmlns:a="http://schemas.openxmlformats.org/drawingml/2006/main" name="Theme1">
  <a:themeElements>
    <a:clrScheme name="Custom 1">
      <a:dk1>
        <a:sysClr val="windowText" lastClr="000000"/>
      </a:dk1>
      <a:lt1>
        <a:sysClr val="window" lastClr="FFFFFF"/>
      </a:lt1>
      <a:dk2>
        <a:srgbClr val="283138"/>
      </a:dk2>
      <a:lt2>
        <a:srgbClr val="7030A0"/>
      </a:lt2>
      <a:accent1>
        <a:srgbClr val="838D9B"/>
      </a:accent1>
      <a:accent2>
        <a:srgbClr val="F6C2ED"/>
      </a:accent2>
      <a:accent3>
        <a:srgbClr val="EE86DB"/>
      </a:accent3>
      <a:accent4>
        <a:srgbClr val="E64AC9"/>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BACFAE2-8BDA-49D9-8E03-51F564825977}" vid="{F54D13DD-8C7E-4C52-9720-1831DFEF7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2725</TotalTime>
  <Words>4400</Words>
  <Application>Microsoft Office PowerPoint</Application>
  <PresentationFormat>Widescreen</PresentationFormat>
  <Paragraphs>312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Theme1</vt:lpstr>
      <vt:lpstr>REVISED COUNCILLORS’ CODE OF CONDUCT </vt:lpstr>
      <vt:lpstr>AGENDA</vt:lpstr>
      <vt:lpstr>KEY CHANGES TO THE CODE</vt:lpstr>
      <vt:lpstr>2. Applicability &amp; Key Principles</vt:lpstr>
      <vt:lpstr>3. General Conduct</vt:lpstr>
      <vt:lpstr>3. General Conduct cont.</vt:lpstr>
      <vt:lpstr>3. General Conduct cont.</vt:lpstr>
      <vt:lpstr>4. Registration of Interests</vt:lpstr>
      <vt:lpstr>4. Registration of Interests cont.</vt:lpstr>
      <vt:lpstr>5. Declarations of Interest</vt:lpstr>
      <vt:lpstr>5. Declarations of Interest cont.</vt:lpstr>
      <vt:lpstr>5. Declarations of Interest cont.</vt:lpstr>
      <vt:lpstr>6. Lobbying &amp; Access</vt:lpstr>
      <vt:lpstr>7. Quasi-Judicial &amp; Regulatory Decisions</vt:lpstr>
      <vt:lpstr>8. Annexes</vt:lpstr>
      <vt:lpstr>REVISED GUIDANCE</vt:lpstr>
      <vt:lpstr>COUNCILLORS’ CODE – SCS ADVICE NOTES </vt:lpstr>
      <vt:lpstr>COUNCILLORS’ CODE – SCS ADVICE NOTES </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 (Julie)</dc:creator>
  <cp:lastModifiedBy>Scott J (Julie)</cp:lastModifiedBy>
  <cp:revision>230</cp:revision>
  <cp:lastPrinted>2020-08-26T09:00:27Z</cp:lastPrinted>
  <dcterms:created xsi:type="dcterms:W3CDTF">2020-07-07T15:30:44Z</dcterms:created>
  <dcterms:modified xsi:type="dcterms:W3CDTF">2021-11-29T14:56:41Z</dcterms:modified>
</cp:coreProperties>
</file>